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activeX/activeX2.xml" ContentType="application/vnd.ms-office.activeX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activeX/activeX2.bin" ContentType="application/vnd.ms-office.activeX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activeX/activeX3.xml" ContentType="application/vnd.ms-office.activeX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activeX/activeX1.xml" ContentType="application/vnd.ms-office.activeX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activeX/activeX3.bin" ContentType="application/vnd.ms-office.activeX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activeX/activeX1.bin" ContentType="application/vnd.ms-office.activeX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activeX/activeX4.xml" ContentType="application/vnd.ms-office.activeX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activeX/activeX4.bin" ContentType="application/vnd.ms-office.activeX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328" r:id="rId3"/>
    <p:sldId id="359" r:id="rId4"/>
    <p:sldId id="338" r:id="rId5"/>
    <p:sldId id="257" r:id="rId6"/>
    <p:sldId id="291" r:id="rId7"/>
    <p:sldId id="292" r:id="rId8"/>
    <p:sldId id="301" r:id="rId9"/>
    <p:sldId id="290" r:id="rId10"/>
    <p:sldId id="289" r:id="rId11"/>
    <p:sldId id="303" r:id="rId12"/>
    <p:sldId id="293" r:id="rId13"/>
    <p:sldId id="294" r:id="rId14"/>
    <p:sldId id="333" r:id="rId15"/>
    <p:sldId id="295" r:id="rId16"/>
    <p:sldId id="296" r:id="rId17"/>
    <p:sldId id="304" r:id="rId18"/>
    <p:sldId id="308" r:id="rId19"/>
    <p:sldId id="335" r:id="rId20"/>
    <p:sldId id="334" r:id="rId21"/>
    <p:sldId id="284" r:id="rId22"/>
    <p:sldId id="285" r:id="rId23"/>
    <p:sldId id="310" r:id="rId24"/>
    <p:sldId id="311" r:id="rId25"/>
    <p:sldId id="341" r:id="rId26"/>
    <p:sldId id="339" r:id="rId27"/>
    <p:sldId id="346" r:id="rId28"/>
    <p:sldId id="342" r:id="rId29"/>
    <p:sldId id="343" r:id="rId30"/>
    <p:sldId id="345" r:id="rId31"/>
    <p:sldId id="314" r:id="rId32"/>
    <p:sldId id="297" r:id="rId33"/>
    <p:sldId id="313" r:id="rId34"/>
    <p:sldId id="319" r:id="rId35"/>
    <p:sldId id="321" r:id="rId36"/>
    <p:sldId id="322" r:id="rId37"/>
    <p:sldId id="320" r:id="rId38"/>
    <p:sldId id="323" r:id="rId39"/>
    <p:sldId id="337" r:id="rId40"/>
    <p:sldId id="316" r:id="rId41"/>
    <p:sldId id="360" r:id="rId42"/>
    <p:sldId id="356" r:id="rId43"/>
    <p:sldId id="354" r:id="rId44"/>
    <p:sldId id="355" r:id="rId45"/>
    <p:sldId id="357" r:id="rId46"/>
    <p:sldId id="358" r:id="rId47"/>
  </p:sldIdLst>
  <p:sldSz cx="9144000" cy="6858000" type="screen4x3"/>
  <p:notesSz cx="6858000" cy="9144000"/>
  <p:custDataLst>
    <p:tags r:id="rId49"/>
  </p:custDataLst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7C80"/>
    <a:srgbClr val="FFCCCC"/>
    <a:srgbClr val="00582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75.wmf"/><Relationship Id="rId18" Type="http://schemas.openxmlformats.org/officeDocument/2006/relationships/image" Target="../media/image43.wmf"/><Relationship Id="rId3" Type="http://schemas.openxmlformats.org/officeDocument/2006/relationships/image" Target="../media/image66.wmf"/><Relationship Id="rId7" Type="http://schemas.openxmlformats.org/officeDocument/2006/relationships/image" Target="../media/image69.wmf"/><Relationship Id="rId12" Type="http://schemas.openxmlformats.org/officeDocument/2006/relationships/image" Target="../media/image74.wmf"/><Relationship Id="rId17" Type="http://schemas.openxmlformats.org/officeDocument/2006/relationships/image" Target="../media/image79.wmf"/><Relationship Id="rId2" Type="http://schemas.openxmlformats.org/officeDocument/2006/relationships/image" Target="../media/image65.wmf"/><Relationship Id="rId16" Type="http://schemas.openxmlformats.org/officeDocument/2006/relationships/image" Target="../media/image78.wmf"/><Relationship Id="rId1" Type="http://schemas.openxmlformats.org/officeDocument/2006/relationships/image" Target="../media/image64.wmf"/><Relationship Id="rId6" Type="http://schemas.openxmlformats.org/officeDocument/2006/relationships/image" Target="../media/image68.wmf"/><Relationship Id="rId11" Type="http://schemas.openxmlformats.org/officeDocument/2006/relationships/image" Target="../media/image73.wmf"/><Relationship Id="rId5" Type="http://schemas.openxmlformats.org/officeDocument/2006/relationships/image" Target="../media/image67.wmf"/><Relationship Id="rId15" Type="http://schemas.openxmlformats.org/officeDocument/2006/relationships/image" Target="../media/image77.wmf"/><Relationship Id="rId10" Type="http://schemas.openxmlformats.org/officeDocument/2006/relationships/image" Target="../media/image72.wmf"/><Relationship Id="rId19" Type="http://schemas.openxmlformats.org/officeDocument/2006/relationships/image" Target="../media/image44.wmf"/><Relationship Id="rId4" Type="http://schemas.openxmlformats.org/officeDocument/2006/relationships/image" Target="../media/image61.wmf"/><Relationship Id="rId9" Type="http://schemas.openxmlformats.org/officeDocument/2006/relationships/image" Target="../media/image71.wmf"/><Relationship Id="rId14" Type="http://schemas.openxmlformats.org/officeDocument/2006/relationships/image" Target="../media/image7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31.wmf"/><Relationship Id="rId1" Type="http://schemas.openxmlformats.org/officeDocument/2006/relationships/image" Target="../media/image91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11" Type="http://schemas.openxmlformats.org/officeDocument/2006/relationships/image" Target="../media/image113.wmf"/><Relationship Id="rId5" Type="http://schemas.openxmlformats.org/officeDocument/2006/relationships/image" Target="../media/image107.wmf"/><Relationship Id="rId10" Type="http://schemas.openxmlformats.org/officeDocument/2006/relationships/image" Target="../media/image112.wmf"/><Relationship Id="rId4" Type="http://schemas.openxmlformats.org/officeDocument/2006/relationships/image" Target="../media/image106.wmf"/><Relationship Id="rId9" Type="http://schemas.openxmlformats.org/officeDocument/2006/relationships/image" Target="../media/image11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6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27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10" Type="http://schemas.openxmlformats.org/officeDocument/2006/relationships/image" Target="../media/image46.wmf"/><Relationship Id="rId4" Type="http://schemas.openxmlformats.org/officeDocument/2006/relationships/image" Target="../media/image40.wmf"/><Relationship Id="rId9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3D5C2-7207-4C02-B012-78E69A124099}" type="datetimeFigureOut">
              <a:rPr lang="ru-RU" smtClean="0"/>
              <a:pPr/>
              <a:t>29.12.2005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BD257-9905-4F22-859A-CB2FAF7D8F7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5602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37710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>
                <a:solidFill>
                  <a:prstClr val="black"/>
                </a:solidFill>
              </a:rPr>
              <a:pPr/>
              <a:t>19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7519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>
                <a:solidFill>
                  <a:prstClr val="black"/>
                </a:solidFill>
              </a:rPr>
              <a:pPr/>
              <a:t>24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>
                <a:solidFill>
                  <a:prstClr val="black"/>
                </a:solidFill>
              </a:rPr>
              <a:pPr/>
              <a:t>25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>
                <a:solidFill>
                  <a:prstClr val="black"/>
                </a:solidFill>
              </a:rPr>
              <a:pPr/>
              <a:t>26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>
                <a:solidFill>
                  <a:prstClr val="black"/>
                </a:solidFill>
              </a:rPr>
              <a:pPr/>
              <a:t>27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>
                <a:solidFill>
                  <a:prstClr val="black"/>
                </a:solidFill>
              </a:rPr>
              <a:pPr/>
              <a:t>28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>
                <a:solidFill>
                  <a:prstClr val="black"/>
                </a:solidFill>
              </a:rPr>
              <a:pPr/>
              <a:t>29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20427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D1E15-734D-4405-A451-6FAF8E930C0D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724900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BD257-9905-4F22-859A-CB2FAF7D8F7A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2503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3018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5756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125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5312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6226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5394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9679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8679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64425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1085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12/29/2005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465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oleObject" Target="../embeddings/oleObject35.bin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9.bin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8.bin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27.bin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3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8.bin"/><Relationship Id="rId5" Type="http://schemas.openxmlformats.org/officeDocument/2006/relationships/oleObject" Target="../embeddings/oleObject37.bin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4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46.bin"/><Relationship Id="rId12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5.bin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4.bin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3.bin"/><Relationship Id="rId9" Type="http://schemas.openxmlformats.org/officeDocument/2006/relationships/oleObject" Target="../embeddings/oleObject4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oleObject" Target="../embeddings/oleObject61.bin"/><Relationship Id="rId18" Type="http://schemas.openxmlformats.org/officeDocument/2006/relationships/oleObject" Target="../embeddings/oleObject66.bin"/><Relationship Id="rId3" Type="http://schemas.openxmlformats.org/officeDocument/2006/relationships/notesSlide" Target="../notesSlides/notesSlide21.xml"/><Relationship Id="rId21" Type="http://schemas.openxmlformats.org/officeDocument/2006/relationships/oleObject" Target="../embeddings/oleObject69.bin"/><Relationship Id="rId7" Type="http://schemas.openxmlformats.org/officeDocument/2006/relationships/oleObject" Target="../embeddings/oleObject55.bin"/><Relationship Id="rId12" Type="http://schemas.openxmlformats.org/officeDocument/2006/relationships/oleObject" Target="../embeddings/oleObject60.bin"/><Relationship Id="rId17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8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4.bin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63.bin"/><Relationship Id="rId10" Type="http://schemas.openxmlformats.org/officeDocument/2006/relationships/oleObject" Target="../embeddings/oleObject58.bin"/><Relationship Id="rId19" Type="http://schemas.openxmlformats.org/officeDocument/2006/relationships/oleObject" Target="../embeddings/oleObject67.bin"/><Relationship Id="rId4" Type="http://schemas.openxmlformats.org/officeDocument/2006/relationships/oleObject" Target="../embeddings/oleObject52.bin"/><Relationship Id="rId9" Type="http://schemas.openxmlformats.org/officeDocument/2006/relationships/oleObject" Target="../embeddings/oleObject57.bin"/><Relationship Id="rId14" Type="http://schemas.openxmlformats.org/officeDocument/2006/relationships/oleObject" Target="../embeddings/oleObject62.bin"/><Relationship Id="rId22" Type="http://schemas.openxmlformats.org/officeDocument/2006/relationships/oleObject" Target="../embeddings/oleObject7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73.bin"/><Relationship Id="rId5" Type="http://schemas.openxmlformats.org/officeDocument/2006/relationships/oleObject" Target="../embeddings/oleObject72.bin"/><Relationship Id="rId4" Type="http://schemas.openxmlformats.org/officeDocument/2006/relationships/oleObject" Target="../embeddings/oleObject7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7.bin"/><Relationship Id="rId5" Type="http://schemas.openxmlformats.org/officeDocument/2006/relationships/oleObject" Target="../embeddings/oleObject76.bin"/><Relationship Id="rId4" Type="http://schemas.openxmlformats.org/officeDocument/2006/relationships/oleObject" Target="../embeddings/oleObject7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5.v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17.v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80.bin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79.bin"/><Relationship Id="rId10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oleObject" Target="../embeddings/oleObject8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oleObject85.bin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01.png"/><Relationship Id="rId4" Type="http://schemas.openxmlformats.org/officeDocument/2006/relationships/oleObject" Target="../embeddings/oleObject8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13" Type="http://schemas.openxmlformats.org/officeDocument/2006/relationships/oleObject" Target="../embeddings/oleObject96.bin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90.bin"/><Relationship Id="rId12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89.bin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88.bin"/><Relationship Id="rId10" Type="http://schemas.openxmlformats.org/officeDocument/2006/relationships/oleObject" Target="../embeddings/oleObject93.bin"/><Relationship Id="rId4" Type="http://schemas.openxmlformats.org/officeDocument/2006/relationships/oleObject" Target="../embeddings/oleObject87.bin"/><Relationship Id="rId9" Type="http://schemas.openxmlformats.org/officeDocument/2006/relationships/oleObject" Target="../embeddings/oleObject92.bin"/><Relationship Id="rId14" Type="http://schemas.openxmlformats.org/officeDocument/2006/relationships/oleObject" Target="../embeddings/oleObject97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oleObject" Target="../embeddings/oleObject99.bin"/><Relationship Id="rId4" Type="http://schemas.openxmlformats.org/officeDocument/2006/relationships/oleObject" Target="../embeddings/oleObject9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23.vml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phet.colorado.edu/en/simulation/circuit-construction-kit-dc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phet.colorado.edu/en/simulation/ohms-law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phet.colorado.edu/en/simulation/legacy/battery-volt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19400" y="304800"/>
            <a:ext cx="6019800" cy="1447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ELEKTROMAGNETIZM</a:t>
            </a:r>
            <a:r>
              <a:rPr lang="en-US" sz="5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endParaRPr lang="ru-RU" sz="50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486400"/>
            <a:ext cx="6400800" cy="8382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К.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P.Abduraxmanov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V.S.Xamidov</a:t>
            </a:r>
            <a:endParaRPr lang="ru-RU" sz="2800" b="1" dirty="0" smtClean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000" b="1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12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4000" b="1" i="0" u="none" strike="noStrike" kern="1200" cap="none" spc="0" normalizeH="0" baseline="0" noProof="0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ma’ruza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3622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FIZIKA KAFEDRASI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685800" y="5562600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201</a:t>
            </a:r>
            <a:r>
              <a:rPr lang="en-US" sz="28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8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154057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304801" y="4724400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Tok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tásiri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533400" y="990600"/>
            <a:ext cx="8077200" cy="5638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 smtClean="0"/>
          </a:p>
          <a:p>
            <a:pPr marL="457200" indent="-457200" algn="just">
              <a:buAutoNum type="arabicPeriod"/>
            </a:pPr>
            <a:r>
              <a:rPr lang="en-US" sz="2400" b="1" i="1" dirty="0" err="1" smtClean="0"/>
              <a:t>Jıllılıq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tásiri</a:t>
            </a:r>
            <a:r>
              <a:rPr lang="en-US" sz="2400" b="1" i="1" dirty="0" smtClean="0"/>
              <a:t>.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atırǵan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qızadı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bárhama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júz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beredi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Asa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ótkizgishlerde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ótkende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toktıń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júz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bermeydi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marL="457200" indent="-457200" algn="just">
              <a:buAutoNum type="arabicPeriod"/>
            </a:pPr>
            <a:r>
              <a:rPr lang="en-US" sz="2400" b="1" i="1" dirty="0" err="1" smtClean="0"/>
              <a:t>Ximiyalıq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tásir</a:t>
            </a:r>
            <a:r>
              <a:rPr lang="en-US" sz="2400" b="1" i="1" dirty="0" smtClean="0"/>
              <a:t>. 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ximiyalıq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quramın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ózgertedi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hádiyse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elektrolitlerde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ótkende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júz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beredi</a:t>
            </a:r>
            <a:r>
              <a:rPr lang="en-US" sz="2400" b="1" dirty="0" smtClean="0"/>
              <a:t>. </a:t>
            </a:r>
            <a:endParaRPr lang="ru-RU" sz="2400" b="1" i="1" dirty="0" smtClean="0"/>
          </a:p>
          <a:p>
            <a:pPr marL="0" indent="0" algn="just">
              <a:buNone/>
            </a:pPr>
            <a:r>
              <a:rPr lang="ru-RU" sz="2400" b="1" dirty="0" smtClean="0"/>
              <a:t>3</a:t>
            </a:r>
            <a:r>
              <a:rPr lang="ru-RU" sz="2400" b="1" i="1" dirty="0" smtClean="0"/>
              <a:t>.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Magnit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tásir</a:t>
            </a:r>
            <a:r>
              <a:rPr lang="en-US" sz="2400" b="1" i="1" dirty="0" smtClean="0"/>
              <a:t>.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qońsı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ótkizgishlerden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aǵatuǵın</a:t>
            </a:r>
            <a:r>
              <a:rPr lang="en-US" sz="2400" b="1" dirty="0" smtClean="0"/>
              <a:t>       </a:t>
            </a:r>
            <a:r>
              <a:rPr lang="en-US" sz="2400" b="1" dirty="0" err="1" smtClean="0"/>
              <a:t>toklarǵa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denelerge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kórsetedi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Toktıń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magnit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bárshe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ótkizgishlerde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ximiyalıq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parqlı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bárshe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hallarda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júz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beredi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Elektr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qozǵawshı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kúsh</a:t>
            </a:r>
            <a:r>
              <a:rPr lang="en-US" sz="3600" b="1" dirty="0" smtClean="0">
                <a:solidFill>
                  <a:schemeClr val="tx1"/>
                </a:solidFill>
              </a:rPr>
              <a:t> (EQK)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1600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 smtClean="0"/>
              <a:t>	</a:t>
            </a:r>
            <a:r>
              <a:rPr lang="en-US" sz="2400" b="1" dirty="0" err="1" smtClean="0"/>
              <a:t>Birlik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kóshiriwde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anıqlanatuǵın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fizikalıq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shınjırdıń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elektr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qozǵawshı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kúshi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  <a:endParaRPr lang="ru-RU" sz="2400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581400" y="2133600"/>
            <a:ext cx="22098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379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234565691"/>
              </p:ext>
            </p:extLst>
          </p:nvPr>
        </p:nvGraphicFramePr>
        <p:xfrm>
          <a:off x="4000500" y="2152897"/>
          <a:ext cx="1371600" cy="1104405"/>
        </p:xfrm>
        <a:graphic>
          <a:graphicData uri="http://schemas.openxmlformats.org/presentationml/2006/ole">
            <p:oleObj spid="_x0000_s33927" name="Equation" r:id="rId4" imgW="482391" imgH="431613" progId="">
              <p:embed/>
            </p:oleObj>
          </a:graphicData>
        </a:graphic>
      </p:graphicFrame>
      <p:sp>
        <p:nvSpPr>
          <p:cNvPr id="8" name="Содержимое 5"/>
          <p:cNvSpPr txBox="1">
            <a:spLocks/>
          </p:cNvSpPr>
          <p:nvPr/>
        </p:nvSpPr>
        <p:spPr>
          <a:xfrm>
            <a:off x="266700" y="3248305"/>
            <a:ext cx="86106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Shınjırdıń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tuyıq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bóliminde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jumısı</a:t>
            </a:r>
            <a:endParaRPr lang="ru-RU" sz="2400" b="1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pPr algn="ctr"/>
            <a:r>
              <a:rPr lang="en-US" sz="2400" b="1" dirty="0" err="1" smtClean="0"/>
              <a:t>Tuyıq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shınjırdaǵı</a:t>
            </a:r>
            <a:r>
              <a:rPr lang="en-US" sz="2400" b="1" dirty="0" smtClean="0"/>
              <a:t> EQK – </a:t>
            </a:r>
            <a:r>
              <a:rPr lang="en-US" sz="2400" b="1" dirty="0" err="1" smtClean="0"/>
              <a:t>bul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kernewliligi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vektorınıń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cirkulyaciyası</a:t>
            </a:r>
            <a:r>
              <a:rPr lang="en-US" sz="2400" b="1" dirty="0" smtClean="0"/>
              <a:t>:</a:t>
            </a:r>
            <a:endParaRPr lang="ru-RU" sz="2400" dirty="0" smtClean="0"/>
          </a:p>
          <a:p>
            <a:endParaRPr lang="ru-RU" sz="3200" dirty="0" smtClean="0"/>
          </a:p>
          <a:p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581400" y="5638800"/>
            <a:ext cx="2352675" cy="990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2362200" y="3733800"/>
            <a:ext cx="4953000" cy="990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6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960999"/>
            <a:ext cx="4800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97" y="5734330"/>
            <a:ext cx="21907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657600" y="4314677"/>
            <a:ext cx="685800" cy="2092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sırtqı</a:t>
            </a:r>
            <a:endParaRPr lang="ru-RU" sz="14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5934075" y="4278272"/>
            <a:ext cx="685800" cy="2092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sırtqı</a:t>
            </a:r>
            <a:endParaRPr lang="ru-RU" sz="14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4757737" y="6302188"/>
            <a:ext cx="685800" cy="2092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sırtqı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1"/>
          <p:cNvSpPr/>
          <p:nvPr/>
        </p:nvSpPr>
        <p:spPr>
          <a:xfrm>
            <a:off x="1981200" y="3657600"/>
            <a:ext cx="65532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905000" y="2133600"/>
            <a:ext cx="54102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57554" y="5643578"/>
            <a:ext cx="2438400" cy="914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Elektr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qozǵawshı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kúsh</a:t>
            </a:r>
            <a:r>
              <a:rPr lang="en-US" sz="3600" b="1" dirty="0" smtClean="0">
                <a:solidFill>
                  <a:schemeClr val="tx1"/>
                </a:solidFill>
              </a:rPr>
              <a:t> (EQK)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228600" y="1214422"/>
            <a:ext cx="8610600" cy="533877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000" b="1" dirty="0" smtClean="0"/>
              <a:t>	</a:t>
            </a:r>
            <a:r>
              <a:rPr lang="en-US" sz="2000" b="1" dirty="0" err="1" smtClean="0"/>
              <a:t>Zaryadqa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bir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waqıtta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sırtqı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kúshler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hám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elektrostatikalıq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maydan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kúshleri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tásir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etkende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juwmaqlawshı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kúsh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tómendegige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boladı</a:t>
            </a:r>
            <a:r>
              <a:rPr lang="en-US" sz="2000" b="1" dirty="0" smtClean="0"/>
              <a:t>: </a:t>
            </a:r>
            <a:endParaRPr lang="ru-RU" sz="2000" b="1" dirty="0" smtClean="0"/>
          </a:p>
          <a:p>
            <a:pPr>
              <a:buNone/>
            </a:pPr>
            <a:endParaRPr lang="uz-Cyrl-UZ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000" b="1" dirty="0" smtClean="0"/>
          </a:p>
          <a:p>
            <a:pPr algn="ctr">
              <a:buNone/>
            </a:pPr>
            <a:r>
              <a:rPr lang="en-US" sz="2000" b="1" dirty="0" smtClean="0"/>
              <a:t>	</a:t>
            </a:r>
            <a:r>
              <a:rPr lang="en-US" sz="2000" b="1" dirty="0" err="1" smtClean="0"/>
              <a:t>Kóshiwdiń</a:t>
            </a:r>
            <a:r>
              <a:rPr lang="en-US" sz="2000" b="1" dirty="0" smtClean="0"/>
              <a:t>  </a:t>
            </a:r>
            <a:r>
              <a:rPr lang="ru-RU" sz="2000" b="1" dirty="0" smtClean="0"/>
              <a:t>1-2 </a:t>
            </a:r>
            <a:r>
              <a:rPr lang="en-US" sz="2000" b="1" dirty="0" err="1" smtClean="0"/>
              <a:t>bólimlerinde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juwmaqlawshı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kúshtiń</a:t>
            </a:r>
            <a:r>
              <a:rPr lang="en-US" sz="2000" b="1" dirty="0" smtClean="0"/>
              <a:t> </a:t>
            </a:r>
            <a:r>
              <a:rPr lang="ru-RU" sz="2000" b="1" dirty="0" smtClean="0"/>
              <a:t> </a:t>
            </a:r>
            <a:r>
              <a:rPr lang="en-US" sz="2000" b="1" dirty="0" err="1" smtClean="0"/>
              <a:t>atqarǵan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jumısı</a:t>
            </a:r>
            <a:r>
              <a:rPr lang="en-US" sz="2000" b="1" dirty="0" smtClean="0"/>
              <a:t>:</a:t>
            </a:r>
            <a:endParaRPr lang="ru-RU" sz="2000" b="1" dirty="0" smtClean="0"/>
          </a:p>
          <a:p>
            <a:endParaRPr lang="uz-Cyrl-UZ" sz="2400" dirty="0" smtClean="0"/>
          </a:p>
          <a:p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 algn="ctr">
              <a:buNone/>
            </a:pPr>
            <a:r>
              <a:rPr lang="en-US" sz="2000" b="1" dirty="0" smtClean="0"/>
              <a:t>	</a:t>
            </a:r>
            <a:r>
              <a:rPr lang="en-US" sz="2000" b="1" dirty="0" err="1" smtClean="0"/>
              <a:t>Elektrostatikalıq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kúshlerdiń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tuyıq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shınjırda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atqarǵan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jumısları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nolge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bolǵanı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ushın</a:t>
            </a:r>
            <a:r>
              <a:rPr lang="en-US" sz="2000" b="1" dirty="0" smtClean="0"/>
              <a:t> </a:t>
            </a:r>
            <a:endParaRPr lang="ru-RU" sz="2000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27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276152051"/>
              </p:ext>
            </p:extLst>
          </p:nvPr>
        </p:nvGraphicFramePr>
        <p:xfrm>
          <a:off x="3643306" y="5786454"/>
          <a:ext cx="1846729" cy="609600"/>
        </p:xfrm>
        <a:graphic>
          <a:graphicData uri="http://schemas.openxmlformats.org/presentationml/2006/ole">
            <p:oleObj spid="_x0000_s32924" name="Equation" r:id="rId4" imgW="558800" imgH="228600" progId="">
              <p:embed/>
            </p:oleObj>
          </a:graphicData>
        </a:graphic>
      </p:graphicFrame>
      <p:pic>
        <p:nvPicPr>
          <p:cNvPr id="32811" name="Picture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2328862"/>
            <a:ext cx="48863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13" name="Picture 4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078" y="3773978"/>
            <a:ext cx="6296025" cy="931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3505200" y="4343400"/>
            <a:ext cx="685800" cy="2092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sırtqı</a:t>
            </a:r>
            <a:endParaRPr lang="ru-RU" sz="1200" b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158144" y="2702671"/>
            <a:ext cx="685800" cy="2092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sırtqı</a:t>
            </a:r>
            <a:endParaRPr lang="ru-RU" sz="1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638800" y="2762530"/>
            <a:ext cx="685800" cy="2092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sırtqı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382249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788690"/>
            <a:ext cx="3758248" cy="4823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6393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685800" y="5410200"/>
            <a:ext cx="22860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Kernew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5" name="Содержимое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13716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2400" b="1" dirty="0" smtClean="0"/>
              <a:t>	</a:t>
            </a:r>
            <a:r>
              <a:rPr lang="en-US" sz="2600" b="1" dirty="0" err="1" smtClean="0"/>
              <a:t>Shınjırdıń</a:t>
            </a:r>
            <a:r>
              <a:rPr lang="en-US" sz="2600" b="1" dirty="0" smtClean="0"/>
              <a:t> </a:t>
            </a:r>
            <a:r>
              <a:rPr lang="ru-RU" sz="2600" b="1" dirty="0" smtClean="0"/>
              <a:t>1-2 </a:t>
            </a:r>
            <a:r>
              <a:rPr lang="en-US" sz="2600" b="1" dirty="0" err="1" smtClean="0"/>
              <a:t>bólimindegi</a:t>
            </a:r>
            <a:r>
              <a:rPr lang="en-US" sz="2600" b="1" dirty="0" smtClean="0"/>
              <a:t> </a:t>
            </a:r>
            <a:r>
              <a:rPr lang="en-US" sz="2600" b="1" i="1" dirty="0" err="1" smtClean="0"/>
              <a:t>kernew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túsiwi</a:t>
            </a:r>
            <a:r>
              <a:rPr lang="en-US" sz="2600" b="1" i="1" dirty="0" smtClean="0"/>
              <a:t> </a:t>
            </a:r>
            <a:r>
              <a:rPr lang="en-US" sz="2600" b="1" dirty="0" err="1" smtClean="0"/>
              <a:t>shınjırdıń</a:t>
            </a:r>
            <a:r>
              <a:rPr lang="en-US" sz="2600" b="1" dirty="0" smtClean="0"/>
              <a:t> sol </a:t>
            </a:r>
            <a:r>
              <a:rPr lang="en-US" sz="2600" b="1" dirty="0" err="1" smtClean="0"/>
              <a:t>bóliminde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birlik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oń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zaryadtı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kóshiriwde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elektrostatik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sırtqı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kúshlerdiń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atqarǵan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jumısları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jıyındısına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teń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bolǵan</a:t>
            </a:r>
            <a:r>
              <a:rPr lang="en-US" sz="2600" b="1" dirty="0" smtClean="0"/>
              <a:t> </a:t>
            </a:r>
            <a:r>
              <a:rPr lang="en-US" sz="2600" b="1" i="1" dirty="0" err="1" smtClean="0"/>
              <a:t>fizikalıq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shamaǵa</a:t>
            </a:r>
            <a:r>
              <a:rPr lang="en-US" sz="2600" b="1" i="1" dirty="0" smtClean="0"/>
              <a:t> </a:t>
            </a:r>
            <a:r>
              <a:rPr lang="en-US" sz="2600" b="1" dirty="0" err="1" smtClean="0"/>
              <a:t>aytıladı</a:t>
            </a:r>
            <a:r>
              <a:rPr lang="en-US" sz="2600" b="1" dirty="0" smtClean="0"/>
              <a:t>.</a:t>
            </a:r>
            <a:endParaRPr lang="ru-RU" sz="260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057400" y="2438400"/>
            <a:ext cx="47244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2590800" y="2514600"/>
          <a:ext cx="3505200" cy="909299"/>
        </p:xfrm>
        <a:graphic>
          <a:graphicData uri="http://schemas.openxmlformats.org/presentationml/2006/ole">
            <p:oleObj spid="_x0000_s32115" name="Equation" r:id="rId4" imgW="1511300" imgH="431800" progId="">
              <p:embed/>
            </p:oleObj>
          </a:graphicData>
        </a:graphic>
      </p:graphicFrame>
      <p:sp>
        <p:nvSpPr>
          <p:cNvPr id="9" name="Заголовок 1"/>
          <p:cNvSpPr txBox="1">
            <a:spLocks/>
          </p:cNvSpPr>
          <p:nvPr/>
        </p:nvSpPr>
        <p:spPr>
          <a:xfrm>
            <a:off x="152400" y="3505200"/>
            <a:ext cx="8763000" cy="7921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600" b="1" dirty="0" smtClean="0"/>
              <a:t>  </a:t>
            </a:r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Elektr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qarsılıǵı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152400" y="4343400"/>
            <a:ext cx="87630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400" b="1" dirty="0" smtClean="0"/>
              <a:t>	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ótiwine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qarsılıq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qásiyeti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elektr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qarsılıq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</a:t>
            </a:r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876800" y="5410200"/>
            <a:ext cx="34290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126148307"/>
              </p:ext>
            </p:extLst>
          </p:nvPr>
        </p:nvGraphicFramePr>
        <p:xfrm>
          <a:off x="5029200" y="5486400"/>
          <a:ext cx="3124200" cy="896938"/>
        </p:xfrm>
        <a:graphic>
          <a:graphicData uri="http://schemas.openxmlformats.org/presentationml/2006/ole">
            <p:oleObj spid="_x0000_s32116" name="Equation" r:id="rId5" imgW="1397000" imgH="431800" progId="">
              <p:embed/>
            </p:oleObj>
          </a:graphicData>
        </a:graphic>
      </p:graphicFrame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7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610988712"/>
              </p:ext>
            </p:extLst>
          </p:nvPr>
        </p:nvGraphicFramePr>
        <p:xfrm>
          <a:off x="1235825" y="5566172"/>
          <a:ext cx="1219200" cy="831056"/>
        </p:xfrm>
        <a:graphic>
          <a:graphicData uri="http://schemas.openxmlformats.org/presentationml/2006/ole">
            <p:oleObj spid="_x0000_s32117" name="Equation" r:id="rId6" imgW="545863" imgH="39352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5334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Salıstırmalı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qarsılıq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57200" y="4495800"/>
            <a:ext cx="8305800" cy="533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 smtClean="0">
                <a:solidFill>
                  <a:schemeClr val="tx1"/>
                </a:solidFill>
              </a:rPr>
              <a:t>Salıstırmalı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elektr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ótkizgishlik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209800"/>
            <a:ext cx="8305800" cy="533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Elektr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ótkizgishlik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0" y="5181600"/>
            <a:ext cx="8763000" cy="1676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400" b="1" dirty="0" smtClean="0"/>
              <a:t>	</a:t>
            </a:r>
            <a:r>
              <a:rPr lang="en-US" sz="2400" b="1" dirty="0" err="1" smtClean="0"/>
              <a:t>Salıstırmalı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qarsılıqqa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fizikalıq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materialınıń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salıstırmalı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elektr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ótkizgishligi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:</a:t>
            </a:r>
            <a:endParaRPr lang="ru-RU" sz="2400" dirty="0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0" y="2895600"/>
            <a:ext cx="8763000" cy="1524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400" b="1" dirty="0" smtClean="0"/>
              <a:t>	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qarsılıqqa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fizikalıq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ótkizgishtiń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elektr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ótkizgishligi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</a:p>
          <a:p>
            <a:r>
              <a:rPr lang="en-US" sz="2400" b="1" dirty="0" err="1" smtClean="0"/>
              <a:t>ataladı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  <a:endParaRPr lang="ru-RU" sz="2400" dirty="0"/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0" y="685800"/>
            <a:ext cx="87630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uz-Cyrl-UZ" sz="2400" b="1" i="1" dirty="0" smtClean="0"/>
              <a:t> </a:t>
            </a:r>
            <a:r>
              <a:rPr lang="en-US" sz="2400" b="1" i="1" dirty="0" smtClean="0"/>
              <a:t>	</a:t>
            </a:r>
            <a:r>
              <a:rPr lang="en-US" sz="2400" b="1" i="1" dirty="0" err="1" smtClean="0"/>
              <a:t>Ótkizgishtiń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salıstırmalı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qarsılıǵı</a:t>
            </a:r>
            <a:r>
              <a:rPr lang="en-US" sz="2400" b="1" i="1" dirty="0" smtClean="0"/>
              <a:t>  </a:t>
            </a:r>
            <a:r>
              <a:rPr lang="el-GR" sz="2400" b="1" i="1" dirty="0" smtClean="0"/>
              <a:t>ρ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uzınlıǵı</a:t>
            </a:r>
            <a:r>
              <a:rPr lang="en-US" sz="2400" b="1" dirty="0" smtClean="0"/>
              <a:t> 1 </a:t>
            </a:r>
            <a:r>
              <a:rPr lang="en-US" sz="2400" b="1" i="1" dirty="0" smtClean="0"/>
              <a:t>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kóndeleń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kesimi</a:t>
            </a:r>
            <a:r>
              <a:rPr lang="en-US" sz="2400" b="1" dirty="0" smtClean="0"/>
              <a:t> 1 </a:t>
            </a:r>
            <a:r>
              <a:rPr lang="en-US" sz="2400" b="1" i="1" dirty="0" smtClean="0"/>
              <a:t>m</a:t>
            </a:r>
            <a:r>
              <a:rPr lang="ru-RU" sz="2400" b="1" i="1" baseline="30000" dirty="0" smtClean="0"/>
              <a:t>2</a:t>
            </a:r>
            <a:r>
              <a:rPr lang="ru-RU" sz="2400" b="1" i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ótkizgishtiń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qarsılıǵına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aytıladı</a:t>
            </a:r>
            <a:r>
              <a:rPr lang="en-US" sz="2400" b="1" dirty="0" smtClean="0"/>
              <a:t>. </a:t>
            </a:r>
            <a:endParaRPr lang="ru-RU" sz="2400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581400" y="3429000"/>
            <a:ext cx="20574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438400" y="5943600"/>
            <a:ext cx="1447800" cy="914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1" name="Object 1"/>
          <p:cNvGraphicFramePr>
            <a:graphicFrameLocks noChangeAspect="1"/>
          </p:cNvGraphicFramePr>
          <p:nvPr/>
        </p:nvGraphicFramePr>
        <p:xfrm>
          <a:off x="4038600" y="3505200"/>
          <a:ext cx="990600" cy="796871"/>
        </p:xfrm>
        <a:graphic>
          <a:graphicData uri="http://schemas.openxmlformats.org/presentationml/2006/ole">
            <p:oleObj spid="_x0000_s31339" name="Equation" r:id="rId4" imgW="685800" imgH="609600" progId="">
              <p:embed/>
            </p:oleObj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2590800" y="5943600"/>
          <a:ext cx="914400" cy="945397"/>
        </p:xfrm>
        <a:graphic>
          <a:graphicData uri="http://schemas.openxmlformats.org/presentationml/2006/ole">
            <p:oleObj spid="_x0000_s31340" name="Equation" r:id="rId5" imgW="634725" imgH="660113" progId="">
              <p:embed/>
            </p:oleObj>
          </a:graphicData>
        </a:graphic>
      </p:graphicFrame>
      <p:sp>
        <p:nvSpPr>
          <p:cNvPr id="15" name="Скругленный прямоугольник 14"/>
          <p:cNvSpPr/>
          <p:nvPr/>
        </p:nvSpPr>
        <p:spPr>
          <a:xfrm>
            <a:off x="4495800" y="5943600"/>
            <a:ext cx="2590800" cy="914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172200" y="3429000"/>
            <a:ext cx="23622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572000" y="1447800"/>
            <a:ext cx="2438400" cy="685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347709349"/>
              </p:ext>
            </p:extLst>
          </p:nvPr>
        </p:nvGraphicFramePr>
        <p:xfrm>
          <a:off x="4657725" y="1447800"/>
          <a:ext cx="2171700" cy="685800"/>
        </p:xfrm>
        <a:graphic>
          <a:graphicData uri="http://schemas.openxmlformats.org/presentationml/2006/ole">
            <p:oleObj spid="_x0000_s31341" name="Equation" r:id="rId6" imgW="799753" imgH="253890" progId="">
              <p:embed/>
            </p:oleObj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35197012"/>
              </p:ext>
            </p:extLst>
          </p:nvPr>
        </p:nvGraphicFramePr>
        <p:xfrm>
          <a:off x="6297613" y="3505200"/>
          <a:ext cx="2101850" cy="609600"/>
        </p:xfrm>
        <a:graphic>
          <a:graphicData uri="http://schemas.openxmlformats.org/presentationml/2006/ole">
            <p:oleObj spid="_x0000_s31342" name="Equation" r:id="rId7" imgW="774364" imgH="253890" progId="">
              <p:embed/>
            </p:oleObj>
          </a:graphicData>
        </a:graphic>
      </p:graphicFrame>
      <p:graphicFrame>
        <p:nvGraphicFramePr>
          <p:cNvPr id="307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707405100"/>
              </p:ext>
            </p:extLst>
          </p:nvPr>
        </p:nvGraphicFramePr>
        <p:xfrm>
          <a:off x="4837113" y="6019800"/>
          <a:ext cx="2060575" cy="685800"/>
        </p:xfrm>
        <a:graphic>
          <a:graphicData uri="http://schemas.openxmlformats.org/presentationml/2006/ole">
            <p:oleObj spid="_x0000_s31343" name="Equation" r:id="rId8" imgW="926698" imgH="25389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Shınjırdıń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bir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bólimi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ushın</a:t>
            </a:r>
            <a:r>
              <a:rPr lang="en-US" sz="3600" b="1" dirty="0" smtClean="0">
                <a:solidFill>
                  <a:schemeClr val="tx1"/>
                </a:solidFill>
              </a:rPr>
              <a:t> Om </a:t>
            </a:r>
            <a:r>
              <a:rPr lang="en-US" sz="3600" b="1" dirty="0" err="1" smtClean="0">
                <a:solidFill>
                  <a:schemeClr val="tx1"/>
                </a:solidFill>
              </a:rPr>
              <a:t>nızamı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5" name="Содержимое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828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400" b="1" u="sng" dirty="0" smtClean="0"/>
              <a:t>Integral </a:t>
            </a:r>
            <a:r>
              <a:rPr lang="en-US" sz="2400" b="1" u="sng" dirty="0" err="1" smtClean="0"/>
              <a:t>kóriniste</a:t>
            </a:r>
            <a:r>
              <a:rPr lang="en-US" sz="2400" b="1" u="sng" dirty="0" smtClean="0"/>
              <a:t> </a:t>
            </a:r>
          </a:p>
          <a:p>
            <a:pPr algn="just">
              <a:buNone/>
            </a:pPr>
            <a:r>
              <a:rPr lang="en-US" sz="2200" b="1" dirty="0" smtClean="0"/>
              <a:t>		</a:t>
            </a:r>
            <a:r>
              <a:rPr lang="en-US" sz="2200" b="1" dirty="0" err="1" smtClean="0"/>
              <a:t>Birtekli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metall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ótkizgishten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ótiwshi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tok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kúshi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ótkizgish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ushlarındaǵı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kernew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túsiwine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tuwrı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elektr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qarsılıǵına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keri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proporcional</a:t>
            </a:r>
            <a:endParaRPr lang="ru-RU" sz="220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191000" y="2286000"/>
            <a:ext cx="14478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152400" y="3657600"/>
            <a:ext cx="8763000" cy="2895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2400" b="1" u="sng" dirty="0" err="1" smtClean="0"/>
              <a:t>Differencial</a:t>
            </a:r>
            <a:r>
              <a:rPr lang="en-US" sz="2400" b="1" u="sng" dirty="0" smtClean="0"/>
              <a:t> </a:t>
            </a:r>
            <a:r>
              <a:rPr lang="en-US" sz="2400" b="1" u="sng" dirty="0" err="1" smtClean="0"/>
              <a:t>kóriniste</a:t>
            </a:r>
            <a:r>
              <a:rPr lang="en-US" sz="2400" b="1" u="sng" dirty="0" smtClean="0"/>
              <a:t> </a:t>
            </a:r>
            <a:endParaRPr lang="ru-RU" sz="2400" b="1" u="sng" dirty="0" smtClean="0"/>
          </a:p>
          <a:p>
            <a:pPr algn="just">
              <a:buNone/>
            </a:pPr>
            <a:r>
              <a:rPr lang="en-US" sz="2200" b="1" dirty="0" smtClean="0"/>
              <a:t>	</a:t>
            </a:r>
            <a:r>
              <a:rPr lang="en-US" sz="2200" b="1" dirty="0" err="1" smtClean="0"/>
              <a:t>Ótkizgish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ishindegi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qálegen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noqatta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toktıń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tıǵızlıǵı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elektr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maydanınıń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kernewliligi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menen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tómendegishe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baylanısqan</a:t>
            </a:r>
            <a:r>
              <a:rPr lang="en-US" sz="2200" b="1" dirty="0" smtClean="0"/>
              <a:t>:</a:t>
            </a:r>
            <a:endParaRPr lang="ru-RU" sz="2200" b="1" u="sng" dirty="0" smtClean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257800" y="4786322"/>
            <a:ext cx="1814530" cy="108107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4419600" y="2362200"/>
          <a:ext cx="990600" cy="934528"/>
        </p:xfrm>
        <a:graphic>
          <a:graphicData uri="http://schemas.openxmlformats.org/presentationml/2006/ole">
            <p:oleObj spid="_x0000_s37735" name="Equation" r:id="rId4" imgW="647700" imgH="609600" progId="">
              <p:embed/>
            </p:oleObj>
          </a:graphicData>
        </a:graphic>
      </p:graphicFrame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6875" name="Object 11"/>
          <p:cNvGraphicFramePr>
            <a:graphicFrameLocks noChangeAspect="1"/>
          </p:cNvGraphicFramePr>
          <p:nvPr/>
        </p:nvGraphicFramePr>
        <p:xfrm>
          <a:off x="5572132" y="4786322"/>
          <a:ext cx="1371592" cy="991513"/>
        </p:xfrm>
        <a:graphic>
          <a:graphicData uri="http://schemas.openxmlformats.org/presentationml/2006/ole">
            <p:oleObj spid="_x0000_s37736" name="Equation" r:id="rId5" imgW="927100" imgH="660400" progId="">
              <p:embed/>
            </p:oleObj>
          </a:graphicData>
        </a:graphic>
      </p:graphicFrame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1143000" y="4800600"/>
            <a:ext cx="17526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3124200" y="4800600"/>
            <a:ext cx="17526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6873" name="Object 9"/>
          <p:cNvGraphicFramePr>
            <a:graphicFrameLocks noChangeAspect="1"/>
          </p:cNvGraphicFramePr>
          <p:nvPr/>
        </p:nvGraphicFramePr>
        <p:xfrm>
          <a:off x="1371600" y="4800600"/>
          <a:ext cx="1290637" cy="923925"/>
        </p:xfrm>
        <a:graphic>
          <a:graphicData uri="http://schemas.openxmlformats.org/presentationml/2006/ole">
            <p:oleObj spid="_x0000_s37737" name="Equation" r:id="rId6" imgW="545863" imgH="393529" progId="">
              <p:embed/>
            </p:oleObj>
          </a:graphicData>
        </a:graphic>
      </p:graphicFrame>
      <p:sp>
        <p:nvSpPr>
          <p:cNvPr id="27" name="Скругленный прямоугольник 26"/>
          <p:cNvSpPr/>
          <p:nvPr/>
        </p:nvSpPr>
        <p:spPr>
          <a:xfrm>
            <a:off x="7086600" y="5867400"/>
            <a:ext cx="17526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3505200" y="4876800"/>
          <a:ext cx="990600" cy="873071"/>
        </p:xfrm>
        <a:graphic>
          <a:graphicData uri="http://schemas.openxmlformats.org/presentationml/2006/ole">
            <p:oleObj spid="_x0000_s37738" name="Equation" r:id="rId7" imgW="698500" imgH="609600" progId="">
              <p:embed/>
            </p:oleObj>
          </a:graphicData>
        </a:graphic>
      </p:graphicFrame>
      <p:cxnSp>
        <p:nvCxnSpPr>
          <p:cNvPr id="30" name="Прямая со стрелкой 29"/>
          <p:cNvCxnSpPr/>
          <p:nvPr/>
        </p:nvCxnSpPr>
        <p:spPr>
          <a:xfrm flipV="1">
            <a:off x="2209800" y="3200400"/>
            <a:ext cx="2895600" cy="1752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V="1">
            <a:off x="4114800" y="2743200"/>
            <a:ext cx="990600" cy="2133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rot="16200000" flipH="1">
            <a:off x="5029200" y="3886200"/>
            <a:ext cx="1447800" cy="533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Скругленный прямоугольник 37"/>
          <p:cNvSpPr/>
          <p:nvPr/>
        </p:nvSpPr>
        <p:spPr>
          <a:xfrm>
            <a:off x="990600" y="5867400"/>
            <a:ext cx="32004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6877" name="Object 13"/>
          <p:cNvGraphicFramePr>
            <a:graphicFrameLocks noChangeAspect="1"/>
          </p:cNvGraphicFramePr>
          <p:nvPr/>
        </p:nvGraphicFramePr>
        <p:xfrm>
          <a:off x="7162800" y="6019800"/>
          <a:ext cx="1557867" cy="609600"/>
        </p:xfrm>
        <a:graphic>
          <a:graphicData uri="http://schemas.openxmlformats.org/presentationml/2006/ole">
            <p:oleObj spid="_x0000_s37739" name="Equation" r:id="rId8" imgW="710891" imgH="342751" progId="">
              <p:embed/>
            </p:oleObj>
          </a:graphicData>
        </a:graphic>
      </p:graphicFrame>
      <p:cxnSp>
        <p:nvCxnSpPr>
          <p:cNvPr id="39" name="Прямая со стрелкой 38"/>
          <p:cNvCxnSpPr/>
          <p:nvPr/>
        </p:nvCxnSpPr>
        <p:spPr>
          <a:xfrm rot="10800000" flipV="1">
            <a:off x="3505200" y="5486400"/>
            <a:ext cx="1905000" cy="609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880" name="Object 16"/>
          <p:cNvGraphicFramePr>
            <a:graphicFrameLocks noChangeAspect="1"/>
          </p:cNvGraphicFramePr>
          <p:nvPr/>
        </p:nvGraphicFramePr>
        <p:xfrm>
          <a:off x="1219200" y="5911850"/>
          <a:ext cx="914400" cy="946150"/>
        </p:xfrm>
        <a:graphic>
          <a:graphicData uri="http://schemas.openxmlformats.org/presentationml/2006/ole">
            <p:oleObj spid="_x0000_s37740" name="Equation" r:id="rId9" imgW="634725" imgH="660113" progId="">
              <p:embed/>
            </p:oleObj>
          </a:graphicData>
        </a:graphic>
      </p:graphicFrame>
      <p:graphicFrame>
        <p:nvGraphicFramePr>
          <p:cNvPr id="36879" name="Object 15"/>
          <p:cNvGraphicFramePr>
            <a:graphicFrameLocks noChangeAspect="1"/>
          </p:cNvGraphicFramePr>
          <p:nvPr/>
        </p:nvGraphicFramePr>
        <p:xfrm>
          <a:off x="2590800" y="5934075"/>
          <a:ext cx="930275" cy="923925"/>
        </p:xfrm>
        <a:graphic>
          <a:graphicData uri="http://schemas.openxmlformats.org/presentationml/2006/ole">
            <p:oleObj spid="_x0000_s37741" name="Equation" r:id="rId10" imgW="393529" imgH="393529" progId="">
              <p:embed/>
            </p:oleObj>
          </a:graphicData>
        </a:graphic>
      </p:graphicFrame>
      <p:sp>
        <p:nvSpPr>
          <p:cNvPr id="43" name="Стрелка вправо 42"/>
          <p:cNvSpPr/>
          <p:nvPr/>
        </p:nvSpPr>
        <p:spPr>
          <a:xfrm>
            <a:off x="4343400" y="6096000"/>
            <a:ext cx="2590800" cy="4572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Содержимое 2"/>
          <p:cNvSpPr txBox="1">
            <a:spLocks/>
          </p:cNvSpPr>
          <p:nvPr/>
        </p:nvSpPr>
        <p:spPr>
          <a:xfrm>
            <a:off x="228600" y="4572000"/>
            <a:ext cx="8763000" cy="2133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tasıwshılar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ústinen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elektrostatikalıq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ulıwma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shınjırdıń</a:t>
            </a:r>
            <a:r>
              <a:rPr lang="en-US" sz="2400" b="1" dirty="0" smtClean="0"/>
              <a:t> sol </a:t>
            </a:r>
            <a:r>
              <a:rPr lang="en-US" sz="2400" b="1" dirty="0" err="1" smtClean="0"/>
              <a:t>bóliminde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ajralıp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shıqqan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990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Bir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tekli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bolmaǵan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shınjırdıń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bólimi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ushın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>Om </a:t>
            </a:r>
            <a:r>
              <a:rPr lang="en-US" sz="3600" b="1" dirty="0" err="1" smtClean="0">
                <a:solidFill>
                  <a:schemeClr val="tx1"/>
                </a:solidFill>
              </a:rPr>
              <a:t>nızamı</a:t>
            </a:r>
            <a:endParaRPr lang="ru-RU" sz="3600" dirty="0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228600" y="2971800"/>
            <a:ext cx="8763000" cy="1524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Tańlanǵan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baǵıtta</a:t>
            </a:r>
            <a:r>
              <a:rPr lang="en-US" sz="2400" b="1" dirty="0" smtClean="0"/>
              <a:t>, EQK </a:t>
            </a:r>
            <a:r>
              <a:rPr lang="en-US" sz="2400" b="1" dirty="0" err="1" smtClean="0"/>
              <a:t>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imkan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beretuǵın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</a:t>
            </a:r>
            <a:r>
              <a:rPr lang="en-US" sz="2400" b="1" dirty="0" smtClean="0"/>
              <a:t>,                         </a:t>
            </a:r>
            <a:r>
              <a:rPr lang="en-US" sz="2400" b="1" dirty="0" err="1" smtClean="0"/>
              <a:t>qarsılıq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kórsetetuǵın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halatı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bolsa</a:t>
            </a:r>
            <a:r>
              <a:rPr lang="en-US" sz="2400" b="1" dirty="0" smtClean="0"/>
              <a:t>                                      </a:t>
            </a:r>
            <a:r>
              <a:rPr lang="en-US" sz="2400" b="1" dirty="0" err="1" smtClean="0"/>
              <a:t>kóriniste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belgilenedi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28600" y="1447800"/>
            <a:ext cx="3505200" cy="1371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7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5410200" y="2286000"/>
            <a:ext cx="1643074" cy="1588"/>
          </a:xfrm>
          <a:prstGeom prst="line">
            <a:avLst/>
          </a:prstGeom>
          <a:ln w="5715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10"/>
          <p:cNvGraphicFramePr>
            <a:graphicFrameLocks noChangeAspect="1"/>
          </p:cNvGraphicFramePr>
          <p:nvPr/>
        </p:nvGraphicFramePr>
        <p:xfrm>
          <a:off x="3962400" y="1524000"/>
          <a:ext cx="592138" cy="644525"/>
        </p:xfrm>
        <a:graphic>
          <a:graphicData uri="http://schemas.openxmlformats.org/presentationml/2006/ole">
            <p:oleObj spid="_x0000_s119025" name="Equation" r:id="rId4" imgW="165028" imgH="228501" progId="">
              <p:embed/>
            </p:oleObj>
          </a:graphicData>
        </a:graphic>
      </p:graphicFrame>
      <p:cxnSp>
        <p:nvCxnSpPr>
          <p:cNvPr id="45" name="Прямая соединительная линия 44"/>
          <p:cNvCxnSpPr/>
          <p:nvPr/>
        </p:nvCxnSpPr>
        <p:spPr>
          <a:xfrm rot="5400000">
            <a:off x="5160564" y="2311798"/>
            <a:ext cx="500066" cy="794"/>
          </a:xfrm>
          <a:prstGeom prst="line">
            <a:avLst/>
          </a:prstGeom>
          <a:ln w="5715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rot="5400000">
            <a:off x="5088729" y="2312195"/>
            <a:ext cx="357984" cy="794"/>
          </a:xfrm>
          <a:prstGeom prst="line">
            <a:avLst/>
          </a:prstGeom>
          <a:ln w="5715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10134" y="1990724"/>
            <a:ext cx="413896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3600" b="1" dirty="0" smtClean="0"/>
              <a:t>_</a:t>
            </a:r>
            <a:endParaRPr lang="ru-RU" sz="3600" b="1" dirty="0"/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>
            <a:off x="4419600" y="2286000"/>
            <a:ext cx="833446" cy="1588"/>
          </a:xfrm>
          <a:prstGeom prst="line">
            <a:avLst/>
          </a:prstGeom>
          <a:ln w="5715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>
            <a:off x="6781800" y="1905000"/>
            <a:ext cx="990600" cy="1588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410200" y="2133600"/>
            <a:ext cx="439544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000" b="1" dirty="0" smtClean="0"/>
              <a:t>+</a:t>
            </a:r>
            <a:endParaRPr lang="ru-RU" sz="4000" b="1" dirty="0"/>
          </a:p>
        </p:txBody>
      </p:sp>
      <p:graphicFrame>
        <p:nvGraphicFramePr>
          <p:cNvPr id="61" name="Object 10"/>
          <p:cNvGraphicFramePr>
            <a:graphicFrameLocks noChangeAspect="1"/>
          </p:cNvGraphicFramePr>
          <p:nvPr/>
        </p:nvGraphicFramePr>
        <p:xfrm>
          <a:off x="5119688" y="1506860"/>
          <a:ext cx="519112" cy="607690"/>
        </p:xfrm>
        <a:graphic>
          <a:graphicData uri="http://schemas.openxmlformats.org/presentationml/2006/ole">
            <p:oleObj spid="_x0000_s119026" name="Equation" r:id="rId5" imgW="177646" imgH="190335" progId="">
              <p:embed/>
            </p:oleObj>
          </a:graphicData>
        </a:graphic>
      </p:graphicFrame>
      <p:graphicFrame>
        <p:nvGraphicFramePr>
          <p:cNvPr id="62" name="Object 12"/>
          <p:cNvGraphicFramePr>
            <a:graphicFrameLocks noChangeAspect="1"/>
          </p:cNvGraphicFramePr>
          <p:nvPr/>
        </p:nvGraphicFramePr>
        <p:xfrm>
          <a:off x="7162800" y="2514600"/>
          <a:ext cx="466725" cy="550606"/>
        </p:xfrm>
        <a:graphic>
          <a:graphicData uri="http://schemas.openxmlformats.org/presentationml/2006/ole">
            <p:oleObj spid="_x0000_s119027" name="Equation" r:id="rId6" imgW="152268" imgH="164957" progId="">
              <p:embed/>
            </p:oleObj>
          </a:graphicData>
        </a:graphic>
      </p:graphicFrame>
      <p:graphicFrame>
        <p:nvGraphicFramePr>
          <p:cNvPr id="66" name="Object 20"/>
          <p:cNvGraphicFramePr>
            <a:graphicFrameLocks noChangeAspect="1"/>
          </p:cNvGraphicFramePr>
          <p:nvPr/>
        </p:nvGraphicFramePr>
        <p:xfrm>
          <a:off x="7010400" y="1219200"/>
          <a:ext cx="365125" cy="517525"/>
        </p:xfrm>
        <a:graphic>
          <a:graphicData uri="http://schemas.openxmlformats.org/presentationml/2006/ole">
            <p:oleObj spid="_x0000_s119028" name="Equation" r:id="rId7" imgW="126780" imgH="164814" progId="">
              <p:embed/>
            </p:oleObj>
          </a:graphicData>
        </a:graphic>
      </p:graphicFrame>
      <p:cxnSp>
        <p:nvCxnSpPr>
          <p:cNvPr id="68" name="Прямая соединительная линия 67"/>
          <p:cNvCxnSpPr/>
          <p:nvPr/>
        </p:nvCxnSpPr>
        <p:spPr>
          <a:xfrm>
            <a:off x="6934200" y="2286000"/>
            <a:ext cx="1643074" cy="1588"/>
          </a:xfrm>
          <a:prstGeom prst="line">
            <a:avLst/>
          </a:prstGeom>
          <a:ln w="5715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980" name="Object 20"/>
          <p:cNvGraphicFramePr>
            <a:graphicFrameLocks noChangeAspect="1"/>
          </p:cNvGraphicFramePr>
          <p:nvPr/>
        </p:nvGraphicFramePr>
        <p:xfrm>
          <a:off x="8229600" y="1524000"/>
          <a:ext cx="636588" cy="644525"/>
        </p:xfrm>
        <a:graphic>
          <a:graphicData uri="http://schemas.openxmlformats.org/presentationml/2006/ole">
            <p:oleObj spid="_x0000_s119029" name="Equation" r:id="rId8" imgW="177646" imgH="228402" progId="">
              <p:embed/>
            </p:oleObj>
          </a:graphicData>
        </a:graphic>
      </p:graphicFrame>
      <p:sp>
        <p:nvSpPr>
          <p:cNvPr id="44" name="Прямоугольник 43"/>
          <p:cNvSpPr/>
          <p:nvPr/>
        </p:nvSpPr>
        <p:spPr>
          <a:xfrm>
            <a:off x="6400800" y="2057400"/>
            <a:ext cx="1462094" cy="457200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8458200" y="2133600"/>
            <a:ext cx="285768" cy="304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/>
          <p:cNvSpPr/>
          <p:nvPr/>
        </p:nvSpPr>
        <p:spPr>
          <a:xfrm>
            <a:off x="4191000" y="2133600"/>
            <a:ext cx="285768" cy="304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98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0981" name="Object 21"/>
          <p:cNvGraphicFramePr>
            <a:graphicFrameLocks noChangeAspect="1"/>
          </p:cNvGraphicFramePr>
          <p:nvPr/>
        </p:nvGraphicFramePr>
        <p:xfrm>
          <a:off x="304800" y="1524000"/>
          <a:ext cx="3200400" cy="1153886"/>
        </p:xfrm>
        <a:graphic>
          <a:graphicData uri="http://schemas.openxmlformats.org/presentationml/2006/ole">
            <p:oleObj spid="_x0000_s119030" name="Equation" r:id="rId9" imgW="1054100" imgH="393700" progId="">
              <p:embed/>
            </p:oleObj>
          </a:graphicData>
        </a:graphic>
      </p:graphicFrame>
      <p:sp>
        <p:nvSpPr>
          <p:cNvPr id="40984" name="Rectangle 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0983" name="Object 23"/>
          <p:cNvGraphicFramePr>
            <a:graphicFrameLocks noChangeAspect="1"/>
          </p:cNvGraphicFramePr>
          <p:nvPr/>
        </p:nvGraphicFramePr>
        <p:xfrm>
          <a:off x="3214678" y="3357562"/>
          <a:ext cx="1004886" cy="471040"/>
        </p:xfrm>
        <a:graphic>
          <a:graphicData uri="http://schemas.openxmlformats.org/presentationml/2006/ole">
            <p:oleObj spid="_x0000_s119031" name="Equation" r:id="rId10" imgW="482391" imgH="228501" progId="">
              <p:embed/>
            </p:oleObj>
          </a:graphicData>
        </a:graphic>
      </p:graphicFrame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0985" name="Object 25"/>
          <p:cNvGraphicFramePr>
            <a:graphicFrameLocks noChangeAspect="1"/>
          </p:cNvGraphicFramePr>
          <p:nvPr/>
        </p:nvGraphicFramePr>
        <p:xfrm>
          <a:off x="2037860" y="3733801"/>
          <a:ext cx="1010139" cy="481018"/>
        </p:xfrm>
        <a:graphic>
          <a:graphicData uri="http://schemas.openxmlformats.org/presentationml/2006/ole">
            <p:oleObj spid="_x0000_s119032" name="Equation" r:id="rId11" imgW="482391" imgH="228501" progId="">
              <p:embed/>
            </p:oleObj>
          </a:graphicData>
        </a:graphic>
      </p:graphicFrame>
      <p:sp>
        <p:nvSpPr>
          <p:cNvPr id="40988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0995" name="Rectangle 3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1" name="Скругленный прямоугольник 90"/>
          <p:cNvSpPr/>
          <p:nvPr/>
        </p:nvSpPr>
        <p:spPr>
          <a:xfrm>
            <a:off x="304800" y="5867400"/>
            <a:ext cx="3505200" cy="838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Скругленный прямоугольник 91"/>
          <p:cNvSpPr/>
          <p:nvPr/>
        </p:nvSpPr>
        <p:spPr>
          <a:xfrm>
            <a:off x="4191000" y="5867400"/>
            <a:ext cx="4810156" cy="838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0994" name="Object 34"/>
          <p:cNvGraphicFramePr>
            <a:graphicFrameLocks noChangeAspect="1"/>
          </p:cNvGraphicFramePr>
          <p:nvPr/>
        </p:nvGraphicFramePr>
        <p:xfrm>
          <a:off x="4267200" y="5867400"/>
          <a:ext cx="4653643" cy="714375"/>
        </p:xfrm>
        <a:graphic>
          <a:graphicData uri="http://schemas.openxmlformats.org/presentationml/2006/ole">
            <p:oleObj spid="_x0000_s119033" name="Equation" r:id="rId12" imgW="2565400" imgH="393700" progId="">
              <p:embed/>
            </p:oleObj>
          </a:graphicData>
        </a:graphic>
      </p:graphicFrame>
      <p:graphicFrame>
        <p:nvGraphicFramePr>
          <p:cNvPr id="40987" name="Object 27"/>
          <p:cNvGraphicFramePr>
            <a:graphicFrameLocks noChangeAspect="1"/>
          </p:cNvGraphicFramePr>
          <p:nvPr/>
        </p:nvGraphicFramePr>
        <p:xfrm>
          <a:off x="381000" y="5943600"/>
          <a:ext cx="3050005" cy="685800"/>
        </p:xfrm>
        <a:graphic>
          <a:graphicData uri="http://schemas.openxmlformats.org/presentationml/2006/ole">
            <p:oleObj spid="_x0000_s119034" name="Equation" r:id="rId13" imgW="1181100" imgH="2286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Скругленный прямоугольник 48"/>
          <p:cNvSpPr/>
          <p:nvPr/>
        </p:nvSpPr>
        <p:spPr>
          <a:xfrm>
            <a:off x="990600" y="5867400"/>
            <a:ext cx="1676400" cy="762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5638800" y="3659842"/>
            <a:ext cx="1905000" cy="533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2819400" y="3639671"/>
            <a:ext cx="1181100" cy="39892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7162800" y="1447800"/>
            <a:ext cx="14478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Om </a:t>
            </a:r>
            <a:r>
              <a:rPr lang="en-US" sz="3600" b="1" dirty="0" err="1" smtClean="0">
                <a:solidFill>
                  <a:schemeClr val="tx1"/>
                </a:solidFill>
              </a:rPr>
              <a:t>nızamınıń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jeke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halları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3714744" y="5786454"/>
            <a:ext cx="1428760" cy="92869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5867400" y="2649071"/>
            <a:ext cx="32004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одержимое 31"/>
          <p:cNvSpPr>
            <a:spLocks noGrp="1"/>
          </p:cNvSpPr>
          <p:nvPr>
            <p:ph idx="1"/>
          </p:nvPr>
        </p:nvSpPr>
        <p:spPr>
          <a:xfrm>
            <a:off x="190500" y="1066800"/>
            <a:ext cx="8763000" cy="5562600"/>
          </a:xfrm>
        </p:spPr>
        <p:txBody>
          <a:bodyPr>
            <a:normAutofit/>
          </a:bodyPr>
          <a:lstStyle/>
          <a:p>
            <a:pPr marL="0" lvl="0" indent="0">
              <a:buFont typeface="+mj-lt"/>
              <a:buAutoNum type="arabicPeriod"/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Shınjırdıń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bóliminde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deregi</a:t>
            </a:r>
            <a:r>
              <a:rPr lang="en-US" sz="2400" b="1" dirty="0" smtClean="0"/>
              <a:t> bar </a:t>
            </a:r>
            <a:r>
              <a:rPr lang="en-US" sz="2400" b="1" dirty="0" err="1" smtClean="0"/>
              <a:t>bolmaǵan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halda</a:t>
            </a:r>
            <a:r>
              <a:rPr lang="en-US" sz="2400" b="1" dirty="0" smtClean="0"/>
              <a:t> Om </a:t>
            </a:r>
            <a:r>
              <a:rPr lang="en-US" sz="2400" b="1" dirty="0" err="1" smtClean="0"/>
              <a:t>nızamı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tómendegishe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ańlatıladı</a:t>
            </a:r>
            <a:r>
              <a:rPr lang="en-US" sz="2400" b="1" dirty="0" smtClean="0"/>
              <a:t>:</a:t>
            </a:r>
            <a:endParaRPr lang="ru-RU" sz="2400" b="1" dirty="0" smtClean="0"/>
          </a:p>
          <a:p>
            <a:pPr marL="0" lvl="0" indent="0">
              <a:buNone/>
            </a:pPr>
            <a:endParaRPr lang="en-US" sz="2400" b="1" dirty="0" smtClean="0"/>
          </a:p>
          <a:p>
            <a:pPr marL="0" lvl="0" indent="0">
              <a:buNone/>
            </a:pPr>
            <a:r>
              <a:rPr lang="ru-RU" sz="2400" b="1" dirty="0" smtClean="0"/>
              <a:t>2.</a:t>
            </a:r>
            <a:r>
              <a:rPr lang="en-US" sz="2400" b="1" dirty="0" smtClean="0"/>
              <a:t> Eger </a:t>
            </a:r>
            <a:r>
              <a:rPr lang="en-US" sz="2400" b="1" dirty="0" err="1" smtClean="0"/>
              <a:t>shınjır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tuyıq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bolsa</a:t>
            </a:r>
            <a:r>
              <a:rPr lang="en-US" sz="2400" b="1" dirty="0" smtClean="0"/>
              <a:t> </a:t>
            </a:r>
            <a:r>
              <a:rPr lang="ru-RU" sz="2400" b="1" dirty="0" smtClean="0"/>
              <a:t> (                ), </a:t>
            </a:r>
            <a:r>
              <a:rPr lang="en-US" sz="2400" b="1" dirty="0" err="1" smtClean="0"/>
              <a:t>ol</a:t>
            </a:r>
            <a:r>
              <a:rPr lang="en-US" sz="2400" b="1" dirty="0" smtClean="0"/>
              <a:t> </a:t>
            </a:r>
          </a:p>
          <a:p>
            <a:pPr marL="0" lvl="0" indent="0">
              <a:buNone/>
            </a:pPr>
            <a:r>
              <a:rPr lang="en-US" sz="2400" b="1" dirty="0" err="1" smtClean="0"/>
              <a:t>halda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shınjırdıń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bólimi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Om </a:t>
            </a:r>
            <a:r>
              <a:rPr lang="en-US" sz="2400" b="1" dirty="0" err="1" smtClean="0"/>
              <a:t>nızamı</a:t>
            </a:r>
            <a:r>
              <a:rPr lang="en-US" sz="2400" b="1" dirty="0" smtClean="0"/>
              <a:t> </a:t>
            </a:r>
          </a:p>
          <a:p>
            <a:pPr marL="0" lvl="0" indent="0">
              <a:buNone/>
            </a:pPr>
            <a:r>
              <a:rPr lang="en-US" sz="2400" b="1" dirty="0" err="1" smtClean="0"/>
              <a:t>tómendegishe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ańlatıladı</a:t>
            </a:r>
            <a:r>
              <a:rPr lang="en-US" sz="2400" b="1" dirty="0" smtClean="0"/>
              <a:t>. </a:t>
            </a:r>
          </a:p>
          <a:p>
            <a:pPr marL="0" lvl="0" indent="0">
              <a:buNone/>
            </a:pPr>
            <a:r>
              <a:rPr lang="ru-RU" sz="2400" b="1" dirty="0" smtClean="0"/>
              <a:t>3. </a:t>
            </a:r>
            <a:r>
              <a:rPr lang="en-US" sz="2400" b="1" dirty="0" err="1" smtClean="0"/>
              <a:t>Shınjır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úzilgen</a:t>
            </a:r>
            <a:r>
              <a:rPr lang="en-US" sz="2400" b="1" dirty="0" smtClean="0"/>
              <a:t>    </a:t>
            </a:r>
            <a:r>
              <a:rPr lang="ru-RU" sz="2400" b="1" dirty="0" smtClean="0"/>
              <a:t>                        </a:t>
            </a:r>
            <a:r>
              <a:rPr lang="en-US" sz="2400" b="1" dirty="0" err="1" smtClean="0"/>
              <a:t>halda</a:t>
            </a:r>
            <a:r>
              <a:rPr lang="en-US" sz="2400" b="1" dirty="0" smtClean="0"/>
              <a:t>, </a:t>
            </a:r>
          </a:p>
          <a:p>
            <a:pPr marL="0" lvl="0" indent="0">
              <a:buNone/>
            </a:pPr>
            <a:r>
              <a:rPr lang="en-US" sz="2400" b="1" dirty="0" smtClean="0"/>
              <a:t>EQK  </a:t>
            </a:r>
            <a:r>
              <a:rPr lang="en-US" sz="2400" b="1" dirty="0" err="1" smtClean="0"/>
              <a:t>shınjır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ushlarındaǵı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potenciallar</a:t>
            </a:r>
            <a:r>
              <a:rPr lang="en-US" sz="2400" b="1" dirty="0" smtClean="0"/>
              <a:t> </a:t>
            </a:r>
          </a:p>
          <a:p>
            <a:pPr marL="0" lvl="0" indent="0">
              <a:buNone/>
            </a:pPr>
            <a:r>
              <a:rPr lang="en-US" sz="2400" b="1" dirty="0" err="1" smtClean="0"/>
              <a:t>ayırmasına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.</a:t>
            </a:r>
          </a:p>
          <a:p>
            <a:pPr marL="0" lvl="0" indent="0">
              <a:buNone/>
            </a:pPr>
            <a:r>
              <a:rPr lang="ru-RU" sz="2400" b="1" dirty="0" smtClean="0"/>
              <a:t>4. </a:t>
            </a: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shınjırdıń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qarsılıǵı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qısqa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tutasqan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halda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dereginiń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ishki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qarsılıǵı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shegaralanadı</a:t>
            </a:r>
            <a:r>
              <a:rPr lang="en-US" sz="2400" b="1" dirty="0" smtClean="0"/>
              <a:t>. </a:t>
            </a:r>
            <a:endParaRPr lang="ru-RU" sz="2400" dirty="0"/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1993" name="Object 9"/>
          <p:cNvGraphicFramePr>
            <a:graphicFrameLocks noChangeAspect="1"/>
          </p:cNvGraphicFramePr>
          <p:nvPr/>
        </p:nvGraphicFramePr>
        <p:xfrm>
          <a:off x="7391400" y="1447800"/>
          <a:ext cx="914400" cy="858416"/>
        </p:xfrm>
        <a:graphic>
          <a:graphicData uri="http://schemas.openxmlformats.org/presentationml/2006/ole">
            <p:oleObj spid="_x0000_s105255" name="Equation" r:id="rId4" imgW="647700" imgH="609600" progId="">
              <p:embed/>
            </p:oleObj>
          </a:graphicData>
        </a:graphic>
      </p:graphicFrame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1995" name="Object 11"/>
          <p:cNvGraphicFramePr>
            <a:graphicFrameLocks noChangeAspect="1"/>
          </p:cNvGraphicFramePr>
          <p:nvPr/>
        </p:nvGraphicFramePr>
        <p:xfrm>
          <a:off x="3714744" y="2428868"/>
          <a:ext cx="990600" cy="388716"/>
        </p:xfrm>
        <a:graphic>
          <a:graphicData uri="http://schemas.openxmlformats.org/presentationml/2006/ole">
            <p:oleObj spid="_x0000_s105256" name="Equation" r:id="rId5" imgW="748975" imgH="291973" progId="">
              <p:embed/>
            </p:oleObj>
          </a:graphicData>
        </a:graphic>
      </p:graphicFrame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199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193075154"/>
              </p:ext>
            </p:extLst>
          </p:nvPr>
        </p:nvGraphicFramePr>
        <p:xfrm>
          <a:off x="6418263" y="2679700"/>
          <a:ext cx="2127250" cy="889000"/>
        </p:xfrm>
        <a:graphic>
          <a:graphicData uri="http://schemas.openxmlformats.org/presentationml/2006/ole">
            <p:oleObj spid="_x0000_s105257" name="Equation" r:id="rId6" imgW="939392" imgH="431613" progId="">
              <p:embed/>
            </p:oleObj>
          </a:graphicData>
        </a:graphic>
      </p:graphicFrame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199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265507209"/>
              </p:ext>
            </p:extLst>
          </p:nvPr>
        </p:nvGraphicFramePr>
        <p:xfrm>
          <a:off x="2945089" y="3686735"/>
          <a:ext cx="929722" cy="304800"/>
        </p:xfrm>
        <a:graphic>
          <a:graphicData uri="http://schemas.openxmlformats.org/presentationml/2006/ole">
            <p:oleObj spid="_x0000_s105258" name="Equation" r:id="rId7" imgW="545863" imgH="241195" progId="">
              <p:embed/>
            </p:oleObj>
          </a:graphicData>
        </a:graphic>
      </p:graphicFrame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200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057504795"/>
              </p:ext>
            </p:extLst>
          </p:nvPr>
        </p:nvGraphicFramePr>
        <p:xfrm>
          <a:off x="5730688" y="3672980"/>
          <a:ext cx="1828800" cy="520262"/>
        </p:xfrm>
        <a:graphic>
          <a:graphicData uri="http://schemas.openxmlformats.org/presentationml/2006/ole">
            <p:oleObj spid="_x0000_s105259" name="Equation" r:id="rId8" imgW="800100" imgH="228600" progId="">
              <p:embed/>
            </p:oleObj>
          </a:graphicData>
        </a:graphic>
      </p:graphicFrame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200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10612071"/>
              </p:ext>
            </p:extLst>
          </p:nvPr>
        </p:nvGraphicFramePr>
        <p:xfrm>
          <a:off x="1308100" y="6007100"/>
          <a:ext cx="965200" cy="446088"/>
        </p:xfrm>
        <a:graphic>
          <a:graphicData uri="http://schemas.openxmlformats.org/presentationml/2006/ole">
            <p:oleObj spid="_x0000_s105260" name="Equation" r:id="rId9" imgW="380670" imgH="177646" progId="">
              <p:embed/>
            </p:oleObj>
          </a:graphicData>
        </a:graphic>
      </p:graphicFrame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200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20121263"/>
              </p:ext>
            </p:extLst>
          </p:nvPr>
        </p:nvGraphicFramePr>
        <p:xfrm>
          <a:off x="3911600" y="5843588"/>
          <a:ext cx="1014413" cy="819150"/>
        </p:xfrm>
        <a:graphic>
          <a:graphicData uri="http://schemas.openxmlformats.org/presentationml/2006/ole">
            <p:oleObj spid="_x0000_s105261" name="Equation" r:id="rId10" imgW="431613" imgH="393529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70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841185"/>
            <a:ext cx="7848600" cy="601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93129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43200" y="457200"/>
            <a:ext cx="6019800" cy="14478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4000" b="1" cap="all" dirty="0" smtClean="0">
                <a:ln w="0"/>
                <a:solidFill>
                  <a:schemeClr val="tx1"/>
                </a:solidFill>
                <a:effectLst>
                  <a:reflection blurRad="12700" stA="50000" endPos="50000" dist="5000" dir="5400000" sy="-100000" rotWithShape="0"/>
                </a:effectLst>
              </a:rPr>
              <a:t>ELEKTROMAGNETIZM</a:t>
            </a:r>
            <a:endParaRPr lang="ru-RU" sz="4000" b="1" cap="all" dirty="0">
              <a:ln w="0"/>
              <a:solidFill>
                <a:schemeClr val="tx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90800" y="5143512"/>
            <a:ext cx="6400800" cy="1181088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Qaraqalpaq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tiline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awdarmala</a:t>
            </a:r>
            <a:r>
              <a:rPr lang="en-US" sz="2800" b="1" dirty="0" err="1" smtClean="0">
                <a:solidFill>
                  <a:schemeClr val="tx1"/>
                </a:solidFill>
              </a:rPr>
              <a:t>ǵan</a:t>
            </a:r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S.G. </a:t>
            </a:r>
            <a:r>
              <a:rPr lang="en-US" sz="2800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Kaypnazarov</a:t>
            </a:r>
            <a:r>
              <a:rPr lang="en-US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ru-RU" sz="2800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1"/>
            <a:ext cx="1905000" cy="190500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3886200" y="3352800"/>
            <a:ext cx="3733800" cy="83820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12</a:t>
            </a:r>
            <a:r>
              <a:rPr kumimoji="0" lang="ru-RU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lang="en-US" sz="4000" b="1" dirty="0" err="1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lekciya</a:t>
            </a:r>
            <a:r>
              <a:rPr kumimoji="0" lang="en-US" sz="4000" b="1" i="0" u="none" strike="noStrike" kern="1200" cap="none" spc="0" normalizeH="0" baseline="0" noProof="0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4000" b="1" i="0" u="none" strike="noStrike" kern="1200" cap="none" spc="0" normalizeH="0" baseline="0" noProof="0" dirty="0" smtClean="0">
              <a:ln w="11430"/>
              <a:solidFill>
                <a:schemeClr val="tx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04800" y="2285992"/>
            <a:ext cx="1905000" cy="12144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z-Cyrl-UZ" b="1" dirty="0" smtClean="0"/>
              <a:t>TÁBIYIY HÁM </a:t>
            </a:r>
            <a:r>
              <a:rPr lang="en-US" b="1" dirty="0" smtClean="0"/>
              <a:t>GUMANITAR </a:t>
            </a:r>
            <a:r>
              <a:rPr lang="uz-Cyrl-UZ" b="1" dirty="0" smtClean="0"/>
              <a:t>PÁNLER</a:t>
            </a:r>
            <a:endParaRPr lang="en-US" b="1" dirty="0" smtClean="0"/>
          </a:p>
          <a:p>
            <a:pPr algn="ctr"/>
            <a:r>
              <a:rPr lang="en-US" b="1" dirty="0" smtClean="0"/>
              <a:t>KAFEDRASÍ 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-761206" y="3429000"/>
            <a:ext cx="6400006" cy="794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дзаголовок 2"/>
          <p:cNvSpPr txBox="1">
            <a:spLocks/>
          </p:cNvSpPr>
          <p:nvPr/>
        </p:nvSpPr>
        <p:spPr>
          <a:xfrm>
            <a:off x="714348" y="5857892"/>
            <a:ext cx="106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en-US" sz="2800" b="1" i="0" u="none" strike="noStrike" kern="1200" cap="none" spc="0" normalizeH="0" baseline="0" noProof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n-lt"/>
                <a:ea typeface="+mn-ea"/>
                <a:cs typeface="+mn-cs"/>
              </a:rPr>
              <a:t>20</a:t>
            </a:r>
            <a:endParaRPr kumimoji="0" lang="ru-RU" sz="2800" b="1" i="0" u="none" strike="noStrike" kern="1200" cap="none" spc="0" normalizeH="0" baseline="0" noProof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9627" name="Picture 11" descr="D:\АНИМАЦИИ\My Pictures\17072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876"/>
            <a:ext cx="1904999" cy="134174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85720" y="5000636"/>
            <a:ext cx="1905000" cy="6096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Fizika</a:t>
            </a:r>
            <a:r>
              <a:rPr lang="en-US" sz="2800" b="1" dirty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Скругленный прямоугольник 30"/>
          <p:cNvSpPr/>
          <p:nvPr/>
        </p:nvSpPr>
        <p:spPr>
          <a:xfrm>
            <a:off x="228600" y="4038600"/>
            <a:ext cx="62484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47"/>
          <p:cNvGrpSpPr/>
          <p:nvPr/>
        </p:nvGrpSpPr>
        <p:grpSpPr>
          <a:xfrm>
            <a:off x="152400" y="228600"/>
            <a:ext cx="4376194" cy="3857654"/>
            <a:chOff x="4071934" y="928670"/>
            <a:chExt cx="4376194" cy="3857654"/>
          </a:xfrm>
        </p:grpSpPr>
        <p:cxnSp>
          <p:nvCxnSpPr>
            <p:cNvPr id="4" name="Прямая соединительная линия 3"/>
            <p:cNvCxnSpPr/>
            <p:nvPr/>
          </p:nvCxnSpPr>
          <p:spPr>
            <a:xfrm>
              <a:off x="4714876" y="2857496"/>
              <a:ext cx="1428760" cy="1588"/>
            </a:xfrm>
            <a:prstGeom prst="line">
              <a:avLst/>
            </a:prstGeom>
            <a:ln w="57150"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 стрелкой 5"/>
            <p:cNvCxnSpPr/>
            <p:nvPr/>
          </p:nvCxnSpPr>
          <p:spPr>
            <a:xfrm>
              <a:off x="4071934" y="2857496"/>
              <a:ext cx="1071570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rot="20264112">
              <a:off x="7019368" y="2270850"/>
              <a:ext cx="1428760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/>
            <p:cNvCxnSpPr/>
            <p:nvPr/>
          </p:nvCxnSpPr>
          <p:spPr>
            <a:xfrm flipV="1">
              <a:off x="6143635" y="2285992"/>
              <a:ext cx="1571637" cy="636747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rot="12054878">
              <a:off x="6096851" y="3112460"/>
              <a:ext cx="1428760" cy="1588"/>
            </a:xfrm>
            <a:prstGeom prst="line">
              <a:avLst/>
            </a:prstGeom>
            <a:ln w="57150"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/>
            <p:nvPr/>
          </p:nvCxnSpPr>
          <p:spPr>
            <a:xfrm rot="10800000">
              <a:off x="6501394" y="3000374"/>
              <a:ext cx="1499631" cy="571503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rot="2326535">
              <a:off x="4997366" y="2431600"/>
              <a:ext cx="1428760" cy="1588"/>
            </a:xfrm>
            <a:prstGeom prst="line">
              <a:avLst/>
            </a:prstGeom>
            <a:ln w="57150"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/>
            <p:nvPr/>
          </p:nvCxnSpPr>
          <p:spPr>
            <a:xfrm>
              <a:off x="4572000" y="1500174"/>
              <a:ext cx="916475" cy="75388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rot="18344304">
              <a:off x="6347226" y="1722511"/>
              <a:ext cx="1428760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/>
            <p:nvPr/>
          </p:nvCxnSpPr>
          <p:spPr>
            <a:xfrm rot="5400000" flipH="1" flipV="1">
              <a:off x="6104663" y="2110651"/>
              <a:ext cx="863763" cy="642943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rot="5400000">
              <a:off x="5054005" y="3875691"/>
              <a:ext cx="1285885" cy="535381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/>
            <p:cNvCxnSpPr/>
            <p:nvPr/>
          </p:nvCxnSpPr>
          <p:spPr>
            <a:xfrm rot="5400000">
              <a:off x="5597983" y="3189428"/>
              <a:ext cx="856666" cy="336863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6072198" y="2786058"/>
              <a:ext cx="214314" cy="2143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41" name="Объект 40"/>
            <p:cNvGraphicFramePr>
              <a:graphicFrameLocks noChangeAspect="1"/>
            </p:cNvGraphicFramePr>
            <p:nvPr/>
          </p:nvGraphicFramePr>
          <p:xfrm>
            <a:off x="6500826" y="928670"/>
            <a:ext cx="701675" cy="827088"/>
          </p:xfrm>
          <a:graphic>
            <a:graphicData uri="http://schemas.openxmlformats.org/presentationml/2006/ole">
              <p:oleObj spid="_x0000_s123972" name="Equation" r:id="rId4" imgW="152334" imgH="228501" progId="">
                <p:embed/>
              </p:oleObj>
            </a:graphicData>
          </a:graphic>
        </p:graphicFrame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4786314" y="1071546"/>
            <a:ext cx="642937" cy="827088"/>
          </p:xfrm>
          <a:graphic>
            <a:graphicData uri="http://schemas.openxmlformats.org/presentationml/2006/ole">
              <p:oleObj spid="_x0000_s123973" name="Equation" r:id="rId5" imgW="139700" imgH="228600" progId="">
                <p:embed/>
              </p:oleObj>
            </a:graphicData>
          </a:graphic>
        </p:graphicFrame>
        <p:graphicFrame>
          <p:nvGraphicFramePr>
            <p:cNvPr id="1030" name="Object 6"/>
            <p:cNvGraphicFramePr>
              <a:graphicFrameLocks noChangeAspect="1"/>
            </p:cNvGraphicFramePr>
            <p:nvPr/>
          </p:nvGraphicFramePr>
          <p:xfrm>
            <a:off x="7358082" y="2214554"/>
            <a:ext cx="701675" cy="827087"/>
          </p:xfrm>
          <a:graphic>
            <a:graphicData uri="http://schemas.openxmlformats.org/presentationml/2006/ole">
              <p:oleObj spid="_x0000_s123974" name="Equation" r:id="rId6" imgW="152334" imgH="228501" progId="">
                <p:embed/>
              </p:oleObj>
            </a:graphicData>
          </a:graphic>
        </p:graphicFrame>
        <p:graphicFrame>
          <p:nvGraphicFramePr>
            <p:cNvPr id="1031" name="Object 7"/>
            <p:cNvGraphicFramePr>
              <a:graphicFrameLocks noChangeAspect="1"/>
            </p:cNvGraphicFramePr>
            <p:nvPr/>
          </p:nvGraphicFramePr>
          <p:xfrm>
            <a:off x="4929190" y="3714752"/>
            <a:ext cx="701675" cy="827087"/>
          </p:xfrm>
          <a:graphic>
            <a:graphicData uri="http://schemas.openxmlformats.org/presentationml/2006/ole">
              <p:oleObj spid="_x0000_s123975" name="Equation" r:id="rId7" imgW="152334" imgH="228501" progId="">
                <p:embed/>
              </p:oleObj>
            </a:graphicData>
          </a:graphic>
        </p:graphicFrame>
        <p:graphicFrame>
          <p:nvGraphicFramePr>
            <p:cNvPr id="1032" name="Object 8"/>
            <p:cNvGraphicFramePr>
              <a:graphicFrameLocks noChangeAspect="1"/>
            </p:cNvGraphicFramePr>
            <p:nvPr/>
          </p:nvGraphicFramePr>
          <p:xfrm>
            <a:off x="6858016" y="3071810"/>
            <a:ext cx="701675" cy="827088"/>
          </p:xfrm>
          <a:graphic>
            <a:graphicData uri="http://schemas.openxmlformats.org/presentationml/2006/ole">
              <p:oleObj spid="_x0000_s123976" name="Equation" r:id="rId8" imgW="152334" imgH="228501" progId="">
                <p:embed/>
              </p:oleObj>
            </a:graphicData>
          </a:graphic>
        </p:graphicFrame>
        <p:graphicFrame>
          <p:nvGraphicFramePr>
            <p:cNvPr id="1033" name="Object 9"/>
            <p:cNvGraphicFramePr>
              <a:graphicFrameLocks noChangeAspect="1"/>
            </p:cNvGraphicFramePr>
            <p:nvPr/>
          </p:nvGraphicFramePr>
          <p:xfrm>
            <a:off x="4143372" y="2786058"/>
            <a:ext cx="701675" cy="827087"/>
          </p:xfrm>
          <a:graphic>
            <a:graphicData uri="http://schemas.openxmlformats.org/presentationml/2006/ole">
              <p:oleObj spid="_x0000_s123977" name="Equation" r:id="rId9" imgW="152334" imgH="228501" progId="">
                <p:embed/>
              </p:oleObj>
            </a:graphicData>
          </a:graphic>
        </p:graphicFrame>
        <p:graphicFrame>
          <p:nvGraphicFramePr>
            <p:cNvPr id="1034" name="Object 10"/>
            <p:cNvGraphicFramePr>
              <a:graphicFrameLocks noChangeAspect="1"/>
            </p:cNvGraphicFramePr>
            <p:nvPr/>
          </p:nvGraphicFramePr>
          <p:xfrm>
            <a:off x="5857884" y="2143116"/>
            <a:ext cx="701675" cy="596900"/>
          </p:xfrm>
          <a:graphic>
            <a:graphicData uri="http://schemas.openxmlformats.org/presentationml/2006/ole">
              <p:oleObj spid="_x0000_s123978" name="Equation" r:id="rId10" imgW="152268" imgH="164957" progId="">
                <p:embed/>
              </p:oleObj>
            </a:graphicData>
          </a:graphic>
        </p:graphicFrame>
      </p:grpSp>
      <p:sp>
        <p:nvSpPr>
          <p:cNvPr id="24" name="Заголовок 1"/>
          <p:cNvSpPr txBox="1">
            <a:spLocks/>
          </p:cNvSpPr>
          <p:nvPr/>
        </p:nvSpPr>
        <p:spPr>
          <a:xfrm>
            <a:off x="4724400" y="152400"/>
            <a:ext cx="4114800" cy="106202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 err="1" smtClean="0">
                <a:solidFill>
                  <a:schemeClr val="tx1"/>
                </a:solidFill>
              </a:rPr>
              <a:t>Kirxgoftıń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birinshi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qádesi</a:t>
            </a:r>
            <a:endParaRPr kumimoji="0" lang="ru-RU" sz="32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Содержимое 2"/>
          <p:cNvSpPr txBox="1">
            <a:spLocks/>
          </p:cNvSpPr>
          <p:nvPr/>
        </p:nvSpPr>
        <p:spPr>
          <a:xfrm>
            <a:off x="4724400" y="1371600"/>
            <a:ext cx="4114800" cy="1219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b="1" dirty="0" err="1" smtClean="0"/>
              <a:t>Shınjırdıń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túyininde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ushrasatuǵın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toklardıń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jıyındısı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nolge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endParaRPr lang="ru-RU" sz="2400" dirty="0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5715000" y="2667000"/>
            <a:ext cx="1752600" cy="914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5867400" y="2743200"/>
          <a:ext cx="1447800" cy="827314"/>
        </p:xfrm>
        <a:graphic>
          <a:graphicData uri="http://schemas.openxmlformats.org/presentationml/2006/ole">
            <p:oleObj spid="_x0000_s123979" name="Equation" r:id="rId11" imgW="875920" imgH="495085" progId="">
              <p:embed/>
            </p:oleObj>
          </a:graphicData>
        </a:graphic>
      </p:graphicFrame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35" name="Object 11"/>
          <p:cNvGraphicFramePr>
            <a:graphicFrameLocks noChangeAspect="1"/>
          </p:cNvGraphicFramePr>
          <p:nvPr/>
        </p:nvGraphicFramePr>
        <p:xfrm>
          <a:off x="400595" y="4191000"/>
          <a:ext cx="5957356" cy="659486"/>
        </p:xfrm>
        <a:graphic>
          <a:graphicData uri="http://schemas.openxmlformats.org/presentationml/2006/ole">
            <p:oleObj spid="_x0000_s123980" name="Equation" r:id="rId12" imgW="2933700" imgH="330200" progId="">
              <p:embed/>
            </p:oleObj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81000" y="5334000"/>
            <a:ext cx="8382000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Shınjır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túyinine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kiriwshi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oń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shıǵıwshı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bolsa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esaplanadı</a:t>
            </a:r>
            <a:r>
              <a:rPr lang="en-US" sz="2400" b="1" dirty="0" smtClean="0"/>
              <a:t>.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152400" y="4191001"/>
            <a:ext cx="4419600" cy="22467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EQK </a:t>
            </a:r>
            <a:r>
              <a:rPr lang="en-US" sz="2000" b="1" dirty="0" err="1" smtClean="0"/>
              <a:t>berilgen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baǵıtta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oń</a:t>
            </a:r>
            <a:r>
              <a:rPr lang="en-US" sz="2000" b="1" dirty="0" smtClean="0"/>
              <a:t> </a:t>
            </a:r>
          </a:p>
          <a:p>
            <a:r>
              <a:rPr lang="en-US" sz="2000" b="1" dirty="0" err="1" smtClean="0"/>
              <a:t>zaryadlardıń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háreketine</a:t>
            </a:r>
            <a:r>
              <a:rPr lang="en-US" sz="2000" b="1" dirty="0" smtClean="0"/>
              <a:t> </a:t>
            </a:r>
          </a:p>
          <a:p>
            <a:r>
              <a:rPr lang="en-US" sz="2000" b="1" dirty="0" err="1" smtClean="0"/>
              <a:t>imkan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bergen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halda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err="1" smtClean="0"/>
              <a:t>Qarsılıq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kórsetkende</a:t>
            </a:r>
            <a:r>
              <a:rPr lang="en-US" sz="2000" b="1" dirty="0" smtClean="0"/>
              <a:t> </a:t>
            </a:r>
            <a:r>
              <a:rPr lang="ru-RU" sz="2000" b="1" dirty="0" smtClean="0"/>
              <a:t> </a:t>
            </a:r>
          </a:p>
          <a:p>
            <a:endParaRPr lang="ru-RU" sz="2000" b="1" dirty="0" smtClean="0"/>
          </a:p>
          <a:p>
            <a:endParaRPr lang="ru-RU" sz="2000" b="1" dirty="0"/>
          </a:p>
        </p:txBody>
      </p:sp>
      <p:sp>
        <p:nvSpPr>
          <p:cNvPr id="70" name="Скругленный прямоугольник 69"/>
          <p:cNvSpPr/>
          <p:nvPr/>
        </p:nvSpPr>
        <p:spPr>
          <a:xfrm>
            <a:off x="2071670" y="6019800"/>
            <a:ext cx="5572164" cy="838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66" name="Группа 65"/>
          <p:cNvGrpSpPr/>
          <p:nvPr/>
        </p:nvGrpSpPr>
        <p:grpSpPr>
          <a:xfrm>
            <a:off x="152400" y="0"/>
            <a:ext cx="4171976" cy="4133851"/>
            <a:chOff x="500034" y="0"/>
            <a:chExt cx="4171976" cy="4133851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>
              <a:off x="1000100" y="571480"/>
              <a:ext cx="1643074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/>
            <p:nvPr/>
          </p:nvCxnSpPr>
          <p:spPr>
            <a:xfrm rot="5400000" flipH="1" flipV="1">
              <a:off x="4000496" y="142852"/>
              <a:ext cx="428628" cy="428628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5400000">
              <a:off x="-427866" y="2000240"/>
              <a:ext cx="2856726" cy="794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/>
            <p:cNvSpPr/>
            <p:nvPr/>
          </p:nvSpPr>
          <p:spPr>
            <a:xfrm>
              <a:off x="928662" y="500042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17" name="Объект 16"/>
            <p:cNvGraphicFramePr>
              <a:graphicFrameLocks noChangeAspect="1"/>
            </p:cNvGraphicFramePr>
            <p:nvPr/>
          </p:nvGraphicFramePr>
          <p:xfrm>
            <a:off x="532387" y="3000372"/>
            <a:ext cx="546044" cy="428628"/>
          </p:xfrm>
          <a:graphic>
            <a:graphicData uri="http://schemas.openxmlformats.org/presentationml/2006/ole">
              <p:oleObj spid="_x0000_s123136" name="Equation" r:id="rId4" imgW="164885" imgH="164885" progId="">
                <p:embed/>
              </p:oleObj>
            </a:graphicData>
          </a:graphic>
        </p:graphicFrame>
        <p:graphicFrame>
          <p:nvGraphicFramePr>
            <p:cNvPr id="20" name="Object 7"/>
            <p:cNvGraphicFramePr>
              <a:graphicFrameLocks noChangeAspect="1"/>
            </p:cNvGraphicFramePr>
            <p:nvPr/>
          </p:nvGraphicFramePr>
          <p:xfrm>
            <a:off x="4071934" y="285728"/>
            <a:ext cx="587844" cy="500066"/>
          </p:xfrm>
          <a:graphic>
            <a:graphicData uri="http://schemas.openxmlformats.org/presentationml/2006/ole">
              <p:oleObj spid="_x0000_s123137" name="Equation" r:id="rId5" imgW="152268" imgH="164957" progId="">
                <p:embed/>
              </p:oleObj>
            </a:graphicData>
          </a:graphic>
        </p:graphicFrame>
        <p:graphicFrame>
          <p:nvGraphicFramePr>
            <p:cNvPr id="21" name="Object 8"/>
            <p:cNvGraphicFramePr>
              <a:graphicFrameLocks noChangeAspect="1"/>
            </p:cNvGraphicFramePr>
            <p:nvPr/>
          </p:nvGraphicFramePr>
          <p:xfrm>
            <a:off x="4071934" y="3048209"/>
            <a:ext cx="500066" cy="458206"/>
          </p:xfrm>
          <a:graphic>
            <a:graphicData uri="http://schemas.openxmlformats.org/presentationml/2006/ole">
              <p:oleObj spid="_x0000_s123138" name="Equation" r:id="rId6" imgW="152202" imgH="177569" progId="">
                <p:embed/>
              </p:oleObj>
            </a:graphicData>
          </a:graphic>
        </p:graphicFrame>
        <p:graphicFrame>
          <p:nvGraphicFramePr>
            <p:cNvPr id="23" name="Object 10"/>
            <p:cNvGraphicFramePr>
              <a:graphicFrameLocks noChangeAspect="1"/>
            </p:cNvGraphicFramePr>
            <p:nvPr/>
          </p:nvGraphicFramePr>
          <p:xfrm>
            <a:off x="512574" y="428604"/>
            <a:ext cx="546259" cy="464691"/>
          </p:xfrm>
          <a:graphic>
            <a:graphicData uri="http://schemas.openxmlformats.org/presentationml/2006/ole">
              <p:oleObj spid="_x0000_s123139" name="Equation" r:id="rId7" imgW="152268" imgH="164957" progId="">
                <p:embed/>
              </p:oleObj>
            </a:graphicData>
          </a:graphic>
        </p:graphicFrame>
        <p:sp>
          <p:nvSpPr>
            <p:cNvPr id="25" name="Прямоугольник 24"/>
            <p:cNvSpPr/>
            <p:nvPr/>
          </p:nvSpPr>
          <p:spPr>
            <a:xfrm>
              <a:off x="1357290" y="428604"/>
              <a:ext cx="928694" cy="28575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/>
            <p:cNvSpPr/>
            <p:nvPr/>
          </p:nvSpPr>
          <p:spPr>
            <a:xfrm rot="16200000">
              <a:off x="535753" y="1893083"/>
              <a:ext cx="928694" cy="28575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9" name="Прямая соединительная линия 28"/>
            <p:cNvCxnSpPr/>
            <p:nvPr/>
          </p:nvCxnSpPr>
          <p:spPr>
            <a:xfrm rot="5400000">
              <a:off x="2536414" y="535364"/>
              <a:ext cx="500066" cy="794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 rot="5400000">
              <a:off x="2464579" y="535761"/>
              <a:ext cx="357984" cy="794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571604" y="3214686"/>
              <a:ext cx="439544" cy="707886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4000" b="1" dirty="0" smtClean="0"/>
                <a:t>+</a:t>
              </a:r>
              <a:endParaRPr lang="ru-RU" sz="4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85984" y="214290"/>
              <a:ext cx="413896" cy="64633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3600" b="1" dirty="0" smtClean="0"/>
                <a:t>_</a:t>
              </a:r>
              <a:endParaRPr lang="ru-RU" sz="3600" b="1" dirty="0"/>
            </a:p>
          </p:txBody>
        </p:sp>
        <p:cxnSp>
          <p:nvCxnSpPr>
            <p:cNvPr id="42" name="Прямая соединительная линия 41"/>
            <p:cNvCxnSpPr/>
            <p:nvPr/>
          </p:nvCxnSpPr>
          <p:spPr>
            <a:xfrm>
              <a:off x="2786050" y="571480"/>
              <a:ext cx="1214446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Группа 52"/>
            <p:cNvGrpSpPr/>
            <p:nvPr/>
          </p:nvGrpSpPr>
          <p:grpSpPr>
            <a:xfrm rot="10800000">
              <a:off x="1000100" y="3286124"/>
              <a:ext cx="3000396" cy="285752"/>
              <a:chOff x="1285852" y="1214422"/>
              <a:chExt cx="3000396" cy="285752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50" name="Прямая соединительная линия 49"/>
              <p:cNvCxnSpPr/>
              <p:nvPr/>
            </p:nvCxnSpPr>
            <p:spPr>
              <a:xfrm>
                <a:off x="1285852" y="1355710"/>
                <a:ext cx="1857388" cy="1588"/>
              </a:xfrm>
              <a:prstGeom prst="line">
                <a:avLst/>
              </a:prstGeom>
              <a:ln w="57150">
                <a:solidFill>
                  <a:srgbClr val="00206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Прямоугольник 50"/>
              <p:cNvSpPr/>
              <p:nvPr/>
            </p:nvSpPr>
            <p:spPr>
              <a:xfrm>
                <a:off x="1857356" y="1214422"/>
                <a:ext cx="928694" cy="285752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52" name="Прямая соединительная линия 51"/>
              <p:cNvCxnSpPr/>
              <p:nvPr/>
            </p:nvCxnSpPr>
            <p:spPr>
              <a:xfrm>
                <a:off x="3286116" y="1357298"/>
                <a:ext cx="1000132" cy="1588"/>
              </a:xfrm>
              <a:prstGeom prst="line">
                <a:avLst/>
              </a:prstGeom>
              <a:ln w="57150">
                <a:solidFill>
                  <a:srgbClr val="00206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Прямая соединительная линия 54"/>
            <p:cNvCxnSpPr/>
            <p:nvPr/>
          </p:nvCxnSpPr>
          <p:spPr>
            <a:xfrm rot="5400000" flipH="1" flipV="1">
              <a:off x="3036877" y="2535231"/>
              <a:ext cx="1928826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Прямоугольник 55"/>
            <p:cNvSpPr/>
            <p:nvPr/>
          </p:nvSpPr>
          <p:spPr>
            <a:xfrm rot="16200000">
              <a:off x="3536149" y="2464587"/>
              <a:ext cx="928694" cy="28575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7" name="Прямая соединительная линия 56"/>
            <p:cNvCxnSpPr/>
            <p:nvPr/>
          </p:nvCxnSpPr>
          <p:spPr>
            <a:xfrm rot="5400000" flipH="1" flipV="1">
              <a:off x="3571868" y="1000108"/>
              <a:ext cx="857256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/>
            <p:cNvCxnSpPr/>
            <p:nvPr/>
          </p:nvCxnSpPr>
          <p:spPr>
            <a:xfrm rot="16200000" flipH="1">
              <a:off x="571460" y="142864"/>
              <a:ext cx="428652" cy="428628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 стрелкой 62"/>
            <p:cNvCxnSpPr/>
            <p:nvPr/>
          </p:nvCxnSpPr>
          <p:spPr>
            <a:xfrm rot="10800000">
              <a:off x="4000496" y="3429000"/>
              <a:ext cx="552455" cy="409579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 стрелкой 68"/>
            <p:cNvCxnSpPr/>
            <p:nvPr/>
          </p:nvCxnSpPr>
          <p:spPr>
            <a:xfrm rot="10800000" flipV="1">
              <a:off x="500034" y="3429000"/>
              <a:ext cx="500066" cy="428628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Овал 72"/>
            <p:cNvSpPr/>
            <p:nvPr/>
          </p:nvSpPr>
          <p:spPr>
            <a:xfrm>
              <a:off x="3929058" y="500042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Овал 73"/>
            <p:cNvSpPr/>
            <p:nvPr/>
          </p:nvSpPr>
          <p:spPr>
            <a:xfrm>
              <a:off x="928662" y="3357562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Овал 74"/>
            <p:cNvSpPr/>
            <p:nvPr/>
          </p:nvSpPr>
          <p:spPr>
            <a:xfrm>
              <a:off x="3929058" y="3357562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3" name="Прямая со стрелкой 82"/>
            <p:cNvCxnSpPr/>
            <p:nvPr/>
          </p:nvCxnSpPr>
          <p:spPr>
            <a:xfrm rot="5400000" flipH="1" flipV="1">
              <a:off x="3894133" y="1035033"/>
              <a:ext cx="213520" cy="794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 стрелкой 86"/>
            <p:cNvCxnSpPr/>
            <p:nvPr/>
          </p:nvCxnSpPr>
          <p:spPr>
            <a:xfrm rot="5400000" flipH="1" flipV="1">
              <a:off x="3894133" y="3178173"/>
              <a:ext cx="213520" cy="794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 стрелкой 88"/>
            <p:cNvCxnSpPr/>
            <p:nvPr/>
          </p:nvCxnSpPr>
          <p:spPr>
            <a:xfrm rot="5400000" flipH="1" flipV="1">
              <a:off x="893737" y="1106471"/>
              <a:ext cx="213520" cy="794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 стрелкой 89"/>
            <p:cNvCxnSpPr/>
            <p:nvPr/>
          </p:nvCxnSpPr>
          <p:spPr>
            <a:xfrm rot="5400000" flipH="1" flipV="1">
              <a:off x="893737" y="2963859"/>
              <a:ext cx="213520" cy="794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 стрелкой 90"/>
            <p:cNvCxnSpPr/>
            <p:nvPr/>
          </p:nvCxnSpPr>
          <p:spPr>
            <a:xfrm rot="10800000">
              <a:off x="3643306" y="3429000"/>
              <a:ext cx="214314" cy="1588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 стрелкой 91"/>
            <p:cNvCxnSpPr/>
            <p:nvPr/>
          </p:nvCxnSpPr>
          <p:spPr>
            <a:xfrm>
              <a:off x="1071538" y="571480"/>
              <a:ext cx="214314" cy="794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 стрелкой 94"/>
            <p:cNvCxnSpPr/>
            <p:nvPr/>
          </p:nvCxnSpPr>
          <p:spPr>
            <a:xfrm rot="10800000">
              <a:off x="1428728" y="3429000"/>
              <a:ext cx="285752" cy="1588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 стрелкой 97"/>
            <p:cNvCxnSpPr/>
            <p:nvPr/>
          </p:nvCxnSpPr>
          <p:spPr>
            <a:xfrm>
              <a:off x="3428992" y="571480"/>
              <a:ext cx="214314" cy="794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/>
            <p:cNvCxnSpPr/>
            <p:nvPr/>
          </p:nvCxnSpPr>
          <p:spPr>
            <a:xfrm>
              <a:off x="3786182" y="1428736"/>
              <a:ext cx="428628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/>
          </p:nvCxnSpPr>
          <p:spPr>
            <a:xfrm rot="10800000">
              <a:off x="3857620" y="1571612"/>
              <a:ext cx="285752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/>
          </p:nvCxnSpPr>
          <p:spPr>
            <a:xfrm rot="5400000">
              <a:off x="1750596" y="3393678"/>
              <a:ext cx="500066" cy="794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/>
          </p:nvCxnSpPr>
          <p:spPr>
            <a:xfrm rot="5400000">
              <a:off x="1964513" y="3393281"/>
              <a:ext cx="357984" cy="794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3571868" y="857232"/>
              <a:ext cx="439544" cy="707886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4000" b="1" dirty="0" smtClean="0"/>
                <a:t>+</a:t>
              </a:r>
              <a:endParaRPr lang="ru-RU" sz="4000" b="1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786050" y="357166"/>
              <a:ext cx="439544" cy="707886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4000" b="1" dirty="0" smtClean="0"/>
                <a:t>+</a:t>
              </a:r>
              <a:endParaRPr lang="ru-RU" sz="4000" b="1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143108" y="3000372"/>
              <a:ext cx="439544" cy="707886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4000" b="1" dirty="0" smtClean="0"/>
                <a:t>_</a:t>
              </a:r>
              <a:endParaRPr lang="ru-RU" sz="4000" b="1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571868" y="1071546"/>
              <a:ext cx="439544" cy="707886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4000" b="1" dirty="0" smtClean="0"/>
                <a:t>_</a:t>
              </a:r>
              <a:endParaRPr lang="ru-RU" sz="4000" b="1" dirty="0"/>
            </a:p>
          </p:txBody>
        </p:sp>
        <p:graphicFrame>
          <p:nvGraphicFramePr>
            <p:cNvPr id="2058" name="Object 10"/>
            <p:cNvGraphicFramePr>
              <a:graphicFrameLocks noChangeAspect="1"/>
            </p:cNvGraphicFramePr>
            <p:nvPr/>
          </p:nvGraphicFramePr>
          <p:xfrm>
            <a:off x="2857488" y="0"/>
            <a:ext cx="428628" cy="562574"/>
          </p:xfrm>
          <a:graphic>
            <a:graphicData uri="http://schemas.openxmlformats.org/presentationml/2006/ole">
              <p:oleObj spid="_x0000_s123140" name="Equation" r:id="rId8" imgW="190500" imgH="228600" progId="">
                <p:embed/>
              </p:oleObj>
            </a:graphicData>
          </a:graphic>
        </p:graphicFrame>
        <p:graphicFrame>
          <p:nvGraphicFramePr>
            <p:cNvPr id="2060" name="Object 12"/>
            <p:cNvGraphicFramePr>
              <a:graphicFrameLocks noChangeAspect="1"/>
            </p:cNvGraphicFramePr>
            <p:nvPr/>
          </p:nvGraphicFramePr>
          <p:xfrm>
            <a:off x="1571604" y="0"/>
            <a:ext cx="373080" cy="563645"/>
          </p:xfrm>
          <a:graphic>
            <a:graphicData uri="http://schemas.openxmlformats.org/presentationml/2006/ole">
              <p:oleObj spid="_x0000_s123141" name="Equation" r:id="rId9" imgW="165028" imgH="228501" progId="">
                <p:embed/>
              </p:oleObj>
            </a:graphicData>
          </a:graphic>
        </p:graphicFrame>
        <p:graphicFrame>
          <p:nvGraphicFramePr>
            <p:cNvPr id="2062" name="Object 14"/>
            <p:cNvGraphicFramePr>
              <a:graphicFrameLocks noChangeAspect="1"/>
            </p:cNvGraphicFramePr>
            <p:nvPr/>
          </p:nvGraphicFramePr>
          <p:xfrm>
            <a:off x="4214810" y="1285860"/>
            <a:ext cx="457200" cy="561975"/>
          </p:xfrm>
          <a:graphic>
            <a:graphicData uri="http://schemas.openxmlformats.org/presentationml/2006/ole">
              <p:oleObj spid="_x0000_s123142" name="Equation" r:id="rId10" imgW="203112" imgH="228501" progId="">
                <p:embed/>
              </p:oleObj>
            </a:graphicData>
          </a:graphic>
        </p:graphicFrame>
        <p:graphicFrame>
          <p:nvGraphicFramePr>
            <p:cNvPr id="2063" name="Object 15"/>
            <p:cNvGraphicFramePr>
              <a:graphicFrameLocks noChangeAspect="1"/>
            </p:cNvGraphicFramePr>
            <p:nvPr/>
          </p:nvGraphicFramePr>
          <p:xfrm>
            <a:off x="1857356" y="3571876"/>
            <a:ext cx="457200" cy="561975"/>
          </p:xfrm>
          <a:graphic>
            <a:graphicData uri="http://schemas.openxmlformats.org/presentationml/2006/ole">
              <p:oleObj spid="_x0000_s123143" name="Equation" r:id="rId11" imgW="203112" imgH="228501" progId="">
                <p:embed/>
              </p:oleObj>
            </a:graphicData>
          </a:graphic>
        </p:graphicFrame>
        <p:graphicFrame>
          <p:nvGraphicFramePr>
            <p:cNvPr id="2064" name="Object 16"/>
            <p:cNvGraphicFramePr>
              <a:graphicFrameLocks noChangeAspect="1"/>
            </p:cNvGraphicFramePr>
            <p:nvPr/>
          </p:nvGraphicFramePr>
          <p:xfrm>
            <a:off x="4143372" y="2285992"/>
            <a:ext cx="430212" cy="563563"/>
          </p:xfrm>
          <a:graphic>
            <a:graphicData uri="http://schemas.openxmlformats.org/presentationml/2006/ole">
              <p:oleObj spid="_x0000_s123144" name="Equation" r:id="rId12" imgW="190500" imgH="228600" progId="">
                <p:embed/>
              </p:oleObj>
            </a:graphicData>
          </a:graphic>
        </p:graphicFrame>
        <p:graphicFrame>
          <p:nvGraphicFramePr>
            <p:cNvPr id="2065" name="Object 17"/>
            <p:cNvGraphicFramePr>
              <a:graphicFrameLocks noChangeAspect="1"/>
            </p:cNvGraphicFramePr>
            <p:nvPr/>
          </p:nvGraphicFramePr>
          <p:xfrm>
            <a:off x="3000364" y="3500438"/>
            <a:ext cx="401637" cy="563563"/>
          </p:xfrm>
          <a:graphic>
            <a:graphicData uri="http://schemas.openxmlformats.org/presentationml/2006/ole">
              <p:oleObj spid="_x0000_s123145" name="Equation" r:id="rId13" imgW="177646" imgH="228402" progId="">
                <p:embed/>
              </p:oleObj>
            </a:graphicData>
          </a:graphic>
        </p:graphicFrame>
        <p:graphicFrame>
          <p:nvGraphicFramePr>
            <p:cNvPr id="2066" name="Object 18"/>
            <p:cNvGraphicFramePr>
              <a:graphicFrameLocks noChangeAspect="1"/>
            </p:cNvGraphicFramePr>
            <p:nvPr/>
          </p:nvGraphicFramePr>
          <p:xfrm>
            <a:off x="500034" y="1714488"/>
            <a:ext cx="430212" cy="563562"/>
          </p:xfrm>
          <a:graphic>
            <a:graphicData uri="http://schemas.openxmlformats.org/presentationml/2006/ole">
              <p:oleObj spid="_x0000_s123146" name="Equation" r:id="rId14" imgW="190500" imgH="228600" progId="">
                <p:embed/>
              </p:oleObj>
            </a:graphicData>
          </a:graphic>
        </p:graphicFrame>
        <p:graphicFrame>
          <p:nvGraphicFramePr>
            <p:cNvPr id="2067" name="Object 19"/>
            <p:cNvGraphicFramePr>
              <a:graphicFrameLocks noChangeAspect="1"/>
            </p:cNvGraphicFramePr>
            <p:nvPr/>
          </p:nvGraphicFramePr>
          <p:xfrm>
            <a:off x="4071934" y="785794"/>
            <a:ext cx="344488" cy="563562"/>
          </p:xfrm>
          <a:graphic>
            <a:graphicData uri="http://schemas.openxmlformats.org/presentationml/2006/ole">
              <p:oleObj spid="_x0000_s123147" name="Equation" r:id="rId15" imgW="152334" imgH="228501" progId="">
                <p:embed/>
              </p:oleObj>
            </a:graphicData>
          </a:graphic>
        </p:graphicFrame>
        <p:graphicFrame>
          <p:nvGraphicFramePr>
            <p:cNvPr id="2068" name="Object 20"/>
            <p:cNvGraphicFramePr>
              <a:graphicFrameLocks noChangeAspect="1"/>
            </p:cNvGraphicFramePr>
            <p:nvPr/>
          </p:nvGraphicFramePr>
          <p:xfrm>
            <a:off x="3500430" y="0"/>
            <a:ext cx="314325" cy="563562"/>
          </p:xfrm>
          <a:graphic>
            <a:graphicData uri="http://schemas.openxmlformats.org/presentationml/2006/ole">
              <p:oleObj spid="_x0000_s123148" name="Equation" r:id="rId16" imgW="139700" imgH="228600" progId="">
                <p:embed/>
              </p:oleObj>
            </a:graphicData>
          </a:graphic>
        </p:graphicFrame>
        <p:graphicFrame>
          <p:nvGraphicFramePr>
            <p:cNvPr id="2069" name="Object 21"/>
            <p:cNvGraphicFramePr>
              <a:graphicFrameLocks noChangeAspect="1"/>
            </p:cNvGraphicFramePr>
            <p:nvPr/>
          </p:nvGraphicFramePr>
          <p:xfrm>
            <a:off x="3500430" y="3357562"/>
            <a:ext cx="342900" cy="563562"/>
          </p:xfrm>
          <a:graphic>
            <a:graphicData uri="http://schemas.openxmlformats.org/presentationml/2006/ole">
              <p:oleObj spid="_x0000_s123149" name="Equation" r:id="rId17" imgW="152334" imgH="228501" progId="">
                <p:embed/>
              </p:oleObj>
            </a:graphicData>
          </a:graphic>
        </p:graphicFrame>
        <p:graphicFrame>
          <p:nvGraphicFramePr>
            <p:cNvPr id="2070" name="Object 22"/>
            <p:cNvGraphicFramePr>
              <a:graphicFrameLocks noChangeAspect="1"/>
            </p:cNvGraphicFramePr>
            <p:nvPr/>
          </p:nvGraphicFramePr>
          <p:xfrm>
            <a:off x="571472" y="1000108"/>
            <a:ext cx="342900" cy="563562"/>
          </p:xfrm>
          <a:graphic>
            <a:graphicData uri="http://schemas.openxmlformats.org/presentationml/2006/ole">
              <p:oleObj spid="_x0000_s123150" name="Equation" r:id="rId18" imgW="152334" imgH="228501" progId="">
                <p:embed/>
              </p:oleObj>
            </a:graphicData>
          </a:graphic>
        </p:graphicFrame>
        <p:sp>
          <p:nvSpPr>
            <p:cNvPr id="135" name="Дуга 134"/>
            <p:cNvSpPr/>
            <p:nvPr/>
          </p:nvSpPr>
          <p:spPr>
            <a:xfrm>
              <a:off x="1857356" y="1285860"/>
              <a:ext cx="1285884" cy="1285884"/>
            </a:xfrm>
            <a:prstGeom prst="arc">
              <a:avLst>
                <a:gd name="adj1" fmla="val 16200000"/>
                <a:gd name="adj2" fmla="val 11018051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9" name="Скругленный прямоугольник 58"/>
          <p:cNvSpPr/>
          <p:nvPr/>
        </p:nvSpPr>
        <p:spPr>
          <a:xfrm>
            <a:off x="6705600" y="3810000"/>
            <a:ext cx="17526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Заголовок 1"/>
          <p:cNvSpPr txBox="1">
            <a:spLocks/>
          </p:cNvSpPr>
          <p:nvPr/>
        </p:nvSpPr>
        <p:spPr>
          <a:xfrm>
            <a:off x="4724400" y="152400"/>
            <a:ext cx="4114800" cy="1058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 err="1" smtClean="0">
                <a:solidFill>
                  <a:schemeClr val="tx1"/>
                </a:solidFill>
              </a:rPr>
              <a:t>Kirxgoftıń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ekinshi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qádesi</a:t>
            </a:r>
            <a:endParaRPr kumimoji="0" lang="ru-RU" sz="32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2" name="Содержимое 2"/>
          <p:cNvSpPr txBox="1">
            <a:spLocks/>
          </p:cNvSpPr>
          <p:nvPr/>
        </p:nvSpPr>
        <p:spPr>
          <a:xfrm>
            <a:off x="4419600" y="1752600"/>
            <a:ext cx="4419600" cy="3200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200" b="1" dirty="0" err="1" smtClean="0"/>
              <a:t>Tarmaqlanǵan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elektr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shınjırınıń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qálegen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tuyıq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konturı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bólimlerindegi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tok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kúshleriniń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sáykes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túrde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qarsılıqlarına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kóbeymeleriniń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algebralıq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jıyındısı</a:t>
            </a:r>
            <a:r>
              <a:rPr lang="en-US" sz="2200" b="1" dirty="0" smtClean="0"/>
              <a:t>, sol </a:t>
            </a:r>
            <a:r>
              <a:rPr lang="en-US" sz="2200" b="1" dirty="0" err="1" smtClean="0"/>
              <a:t>konturdaǵı</a:t>
            </a:r>
            <a:r>
              <a:rPr lang="en-US" sz="2200" b="1" dirty="0" smtClean="0"/>
              <a:t> </a:t>
            </a:r>
            <a:r>
              <a:rPr lang="en-US" sz="2200" b="1" i="1" dirty="0" smtClean="0"/>
              <a:t>EQK </a:t>
            </a:r>
            <a:r>
              <a:rPr lang="en-US" sz="2200" b="1" i="1" dirty="0" err="1" smtClean="0"/>
              <a:t>lerdi</a:t>
            </a:r>
            <a:r>
              <a:rPr lang="en-US" sz="2200" b="1" dirty="0" err="1" smtClean="0"/>
              <a:t>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algebralıq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jıyındısına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teń</a:t>
            </a:r>
            <a:r>
              <a:rPr lang="en-US" sz="2200" b="1" dirty="0" smtClean="0"/>
              <a:t>. </a:t>
            </a:r>
            <a:endParaRPr lang="ru-RU" sz="2200" b="1" dirty="0" smtClean="0"/>
          </a:p>
        </p:txBody>
      </p:sp>
      <p:sp>
        <p:nvSpPr>
          <p:cNvPr id="64" name="Скругленный прямоугольник 63"/>
          <p:cNvSpPr/>
          <p:nvPr/>
        </p:nvSpPr>
        <p:spPr>
          <a:xfrm>
            <a:off x="5410200" y="4876800"/>
            <a:ext cx="2667000" cy="838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Object 18"/>
          <p:cNvGraphicFramePr>
            <a:graphicFrameLocks noChangeAspect="1"/>
          </p:cNvGraphicFramePr>
          <p:nvPr/>
        </p:nvGraphicFramePr>
        <p:xfrm>
          <a:off x="5638800" y="4953000"/>
          <a:ext cx="2209800" cy="753341"/>
        </p:xfrm>
        <a:graphic>
          <a:graphicData uri="http://schemas.openxmlformats.org/presentationml/2006/ole">
            <p:oleObj spid="_x0000_s123151" name="Equation" r:id="rId19" imgW="965200" imgH="342900" progId="">
              <p:embed/>
            </p:oleObj>
          </a:graphicData>
        </a:graphic>
      </p:graphicFrame>
      <p:sp>
        <p:nvSpPr>
          <p:cNvPr id="5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Object 20"/>
          <p:cNvGraphicFramePr>
            <a:graphicFrameLocks noChangeAspect="1"/>
          </p:cNvGraphicFramePr>
          <p:nvPr/>
        </p:nvGraphicFramePr>
        <p:xfrm>
          <a:off x="2214546" y="6143644"/>
          <a:ext cx="5274824" cy="551101"/>
        </p:xfrm>
        <a:graphic>
          <a:graphicData uri="http://schemas.openxmlformats.org/presentationml/2006/ole">
            <p:oleObj spid="_x0000_s123152" name="Equation" r:id="rId20" imgW="2387600" imgH="228600" progId="">
              <p:embed/>
            </p:oleObj>
          </a:graphicData>
        </a:graphic>
      </p:graphicFrame>
      <p:graphicFrame>
        <p:nvGraphicFramePr>
          <p:cNvPr id="72" name="Object 23"/>
          <p:cNvGraphicFramePr>
            <a:graphicFrameLocks noChangeAspect="1"/>
          </p:cNvGraphicFramePr>
          <p:nvPr/>
        </p:nvGraphicFramePr>
        <p:xfrm>
          <a:off x="3286116" y="4500570"/>
          <a:ext cx="928686" cy="435322"/>
        </p:xfrm>
        <a:graphic>
          <a:graphicData uri="http://schemas.openxmlformats.org/presentationml/2006/ole">
            <p:oleObj spid="_x0000_s123153" name="Equation" r:id="rId21" imgW="482391" imgH="228501" progId="">
              <p:embed/>
            </p:oleObj>
          </a:graphicData>
        </a:graphic>
      </p:graphicFrame>
      <p:graphicFrame>
        <p:nvGraphicFramePr>
          <p:cNvPr id="76" name="Object 25"/>
          <p:cNvGraphicFramePr>
            <a:graphicFrameLocks noChangeAspect="1"/>
          </p:cNvGraphicFramePr>
          <p:nvPr/>
        </p:nvGraphicFramePr>
        <p:xfrm>
          <a:off x="3286116" y="5429264"/>
          <a:ext cx="960121" cy="457200"/>
        </p:xfrm>
        <a:graphic>
          <a:graphicData uri="http://schemas.openxmlformats.org/presentationml/2006/ole">
            <p:oleObj spid="_x0000_s123154" name="Equation" r:id="rId22" imgW="482391" imgH="228501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Скругленный прямоугольник 41"/>
          <p:cNvSpPr/>
          <p:nvPr/>
        </p:nvSpPr>
        <p:spPr>
          <a:xfrm>
            <a:off x="4724400" y="5334000"/>
            <a:ext cx="41910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одержимое 31"/>
          <p:cNvSpPr>
            <a:spLocks noGrp="1"/>
          </p:cNvSpPr>
          <p:nvPr>
            <p:ph idx="1"/>
          </p:nvPr>
        </p:nvSpPr>
        <p:spPr>
          <a:xfrm>
            <a:off x="125506" y="785794"/>
            <a:ext cx="8763000" cy="59198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err="1" smtClean="0"/>
              <a:t>Kulon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shınjıri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boylap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zaryadlardı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kóshiriwde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atqaradı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 algn="ctr">
              <a:buNone/>
            </a:pPr>
            <a:r>
              <a:rPr lang="en-US" sz="2400" b="1" i="1" dirty="0" err="1" smtClean="0"/>
              <a:t>Toktıń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quwatlılıǵı</a:t>
            </a:r>
            <a:r>
              <a:rPr lang="en-US" sz="2400" b="1" i="1" dirty="0" smtClean="0"/>
              <a:t> – </a:t>
            </a:r>
            <a:r>
              <a:rPr lang="en-US" sz="2400" b="1" dirty="0" err="1" smtClean="0"/>
              <a:t>birlik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waqıtta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atqarılǵan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jumıs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r>
              <a:rPr lang="ru-RU" sz="2400" dirty="0" smtClean="0"/>
              <a:t>                                                                   1</a:t>
            </a:r>
            <a:r>
              <a:rPr lang="ru-RU" sz="2400" i="1" dirty="0" smtClean="0"/>
              <a:t> </a:t>
            </a:r>
            <a:r>
              <a:rPr lang="en-US" sz="2400" i="1" dirty="0" err="1" smtClean="0"/>
              <a:t>Vt</a:t>
            </a:r>
            <a:r>
              <a:rPr lang="ru-RU" sz="2400" i="1" dirty="0" smtClean="0"/>
              <a:t>·</a:t>
            </a:r>
            <a:r>
              <a:rPr lang="en-US" sz="2400" i="1" dirty="0" smtClean="0"/>
              <a:t>s</a:t>
            </a:r>
            <a:r>
              <a:rPr lang="ru-RU" sz="2400" i="1" dirty="0" smtClean="0"/>
              <a:t>=</a:t>
            </a:r>
            <a:r>
              <a:rPr lang="ru-RU" sz="2400" dirty="0" smtClean="0"/>
              <a:t>3600</a:t>
            </a:r>
            <a:r>
              <a:rPr lang="ru-RU" sz="2400" i="1" dirty="0" smtClean="0"/>
              <a:t> </a:t>
            </a:r>
            <a:r>
              <a:rPr lang="en-US" sz="2400" i="1" dirty="0" smtClean="0"/>
              <a:t>V</a:t>
            </a:r>
            <a:r>
              <a:rPr lang="ru-RU" sz="2400" i="1" dirty="0" smtClean="0"/>
              <a:t>·</a:t>
            </a:r>
            <a:r>
              <a:rPr lang="en-US" sz="2400" i="1" dirty="0" smtClean="0"/>
              <a:t>s</a:t>
            </a:r>
            <a:r>
              <a:rPr lang="ru-RU" sz="2400" dirty="0" smtClean="0"/>
              <a:t>=3,6·10</a:t>
            </a:r>
            <a:r>
              <a:rPr lang="ru-RU" sz="2400" baseline="30000" dirty="0" smtClean="0"/>
              <a:t>3</a:t>
            </a:r>
            <a:r>
              <a:rPr lang="ru-RU" sz="2400" dirty="0" smtClean="0"/>
              <a:t> </a:t>
            </a:r>
            <a:r>
              <a:rPr lang="en-US" sz="2400" i="1" dirty="0" smtClean="0"/>
              <a:t>J</a:t>
            </a:r>
            <a:r>
              <a:rPr lang="ru-RU" sz="2400" i="1" dirty="0" smtClean="0"/>
              <a:t>. </a:t>
            </a:r>
          </a:p>
          <a:p>
            <a:pPr>
              <a:buNone/>
            </a:pPr>
            <a:r>
              <a:rPr lang="ru-RU" sz="2400" dirty="0" smtClean="0"/>
              <a:t>                                                                   1</a:t>
            </a:r>
            <a:r>
              <a:rPr lang="en-US" sz="2400" i="1" dirty="0" err="1" smtClean="0"/>
              <a:t>kVt</a:t>
            </a:r>
            <a:r>
              <a:rPr lang="ru-RU" sz="2400" i="1" dirty="0" smtClean="0"/>
              <a:t>·</a:t>
            </a:r>
            <a:r>
              <a:rPr lang="en-US" sz="2400" i="1" dirty="0" smtClean="0"/>
              <a:t>s</a:t>
            </a:r>
            <a:r>
              <a:rPr lang="ru-RU" sz="2400" dirty="0" smtClean="0"/>
              <a:t>=1000 </a:t>
            </a:r>
            <a:r>
              <a:rPr lang="en-US" sz="2400" i="1" dirty="0" err="1" smtClean="0"/>
              <a:t>Vt</a:t>
            </a:r>
            <a:r>
              <a:rPr lang="ru-RU" sz="2400" i="1" dirty="0" smtClean="0"/>
              <a:t>·</a:t>
            </a:r>
            <a:r>
              <a:rPr lang="en-US" sz="2400" i="1" dirty="0" smtClean="0"/>
              <a:t>s</a:t>
            </a:r>
            <a:r>
              <a:rPr lang="ru-RU" sz="2400" dirty="0" smtClean="0"/>
              <a:t>=3,6·10</a:t>
            </a:r>
            <a:r>
              <a:rPr lang="ru-RU" sz="2400" baseline="30000" dirty="0" smtClean="0"/>
              <a:t>6</a:t>
            </a:r>
            <a:r>
              <a:rPr lang="ru-RU" sz="2400" dirty="0" smtClean="0"/>
              <a:t> </a:t>
            </a:r>
            <a:r>
              <a:rPr lang="en-US" sz="2400" i="1" dirty="0" smtClean="0"/>
              <a:t>J</a:t>
            </a:r>
            <a:r>
              <a:rPr lang="ru-RU" sz="2400" i="1" dirty="0" smtClean="0"/>
              <a:t>.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7162800" y="1752600"/>
            <a:ext cx="1481166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1981200" y="4286256"/>
            <a:ext cx="4038600" cy="100013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609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Toktıń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atqarǵan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jumısı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0" y="5334000"/>
            <a:ext cx="35052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676400" y="1752600"/>
            <a:ext cx="52578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7353" name="Object 9"/>
          <p:cNvGraphicFramePr>
            <a:graphicFrameLocks noChangeAspect="1"/>
          </p:cNvGraphicFramePr>
          <p:nvPr/>
        </p:nvGraphicFramePr>
        <p:xfrm>
          <a:off x="1905000" y="1752600"/>
          <a:ext cx="4904760" cy="971550"/>
        </p:xfrm>
        <a:graphic>
          <a:graphicData uri="http://schemas.openxmlformats.org/presentationml/2006/ole">
            <p:oleObj spid="_x0000_s57708" name="Equation" r:id="rId4" imgW="3441700" imgH="673100" progId="">
              <p:embed/>
            </p:oleObj>
          </a:graphicData>
        </a:graphic>
      </p:graphicFrame>
      <p:sp>
        <p:nvSpPr>
          <p:cNvPr id="34" name="Заголовок 1"/>
          <p:cNvSpPr txBox="1">
            <a:spLocks/>
          </p:cNvSpPr>
          <p:nvPr/>
        </p:nvSpPr>
        <p:spPr>
          <a:xfrm>
            <a:off x="228600" y="3048000"/>
            <a:ext cx="8686800" cy="609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Toktıń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quwatlılıǵı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7355" name="Object 11"/>
          <p:cNvGraphicFramePr>
            <a:graphicFrameLocks noChangeAspect="1"/>
          </p:cNvGraphicFramePr>
          <p:nvPr/>
        </p:nvGraphicFramePr>
        <p:xfrm>
          <a:off x="2428860" y="4286256"/>
          <a:ext cx="3209940" cy="837993"/>
        </p:xfrm>
        <a:graphic>
          <a:graphicData uri="http://schemas.openxmlformats.org/presentationml/2006/ole">
            <p:oleObj spid="_x0000_s57709" name="Equation" r:id="rId5" imgW="2578100" imgH="673100" progId="">
              <p:embed/>
            </p:oleObj>
          </a:graphicData>
        </a:graphic>
      </p:graphicFrame>
      <p:sp>
        <p:nvSpPr>
          <p:cNvPr id="5735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840893226"/>
              </p:ext>
            </p:extLst>
          </p:nvPr>
        </p:nvGraphicFramePr>
        <p:xfrm>
          <a:off x="7215206" y="1928802"/>
          <a:ext cx="1344612" cy="609600"/>
        </p:xfrm>
        <a:graphic>
          <a:graphicData uri="http://schemas.openxmlformats.org/presentationml/2006/ole">
            <p:oleObj spid="_x0000_s57710" name="Equation" r:id="rId6" imgW="494870" imgH="253780" progId="">
              <p:embed/>
            </p:oleObj>
          </a:graphicData>
        </a:graphic>
      </p:graphicFrame>
      <p:graphicFrame>
        <p:nvGraphicFramePr>
          <p:cNvPr id="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30517445"/>
              </p:ext>
            </p:extLst>
          </p:nvPr>
        </p:nvGraphicFramePr>
        <p:xfrm>
          <a:off x="591343" y="5319214"/>
          <a:ext cx="2170113" cy="946150"/>
        </p:xfrm>
        <a:graphic>
          <a:graphicData uri="http://schemas.openxmlformats.org/presentationml/2006/ole">
            <p:oleObj spid="_x0000_s57711" name="Equation" r:id="rId7" imgW="799753" imgH="39352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Содержимое 2"/>
          <p:cNvSpPr txBox="1">
            <a:spLocks/>
          </p:cNvSpPr>
          <p:nvPr/>
        </p:nvSpPr>
        <p:spPr>
          <a:xfrm>
            <a:off x="228600" y="914400"/>
            <a:ext cx="8686800" cy="182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Integral </a:t>
            </a:r>
            <a:r>
              <a:rPr kumimoji="0" lang="en-US" sz="2400" b="1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kóriniste</a:t>
            </a:r>
            <a:endParaRPr kumimoji="0" lang="ru-RU" sz="2400" b="0" i="0" u="sng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 algn="just">
              <a:spcBef>
                <a:spcPct val="20000"/>
              </a:spcBef>
            </a:pPr>
            <a:r>
              <a:rPr lang="en-US" sz="2400" b="1" dirty="0" smtClean="0"/>
              <a:t>	</a:t>
            </a:r>
            <a:r>
              <a:rPr lang="en-US" sz="2400" b="1" dirty="0" err="1" smtClean="0"/>
              <a:t>Shınjırdıń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bóliminde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ajralatuǵın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jıllılıq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muǵdarı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kúshiniń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kvadratınıń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waqtına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shınjırdıń</a:t>
            </a:r>
            <a:r>
              <a:rPr lang="en-US" sz="2400" b="1" dirty="0" smtClean="0"/>
              <a:t> sol </a:t>
            </a:r>
            <a:r>
              <a:rPr lang="en-US" sz="2400" b="1" dirty="0" err="1" smtClean="0"/>
              <a:t>bólimi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qarsılıǵına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kóbeymesine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.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5410200" y="2428868"/>
            <a:ext cx="3200400" cy="100013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609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Djoul</a:t>
            </a:r>
            <a:r>
              <a:rPr lang="en-US" sz="3200" b="1" dirty="0" smtClean="0">
                <a:solidFill>
                  <a:schemeClr val="tx1"/>
                </a:solidFill>
              </a:rPr>
              <a:t> – </a:t>
            </a:r>
            <a:r>
              <a:rPr lang="en-US" sz="3200" b="1" dirty="0" err="1" smtClean="0">
                <a:solidFill>
                  <a:schemeClr val="tx1"/>
                </a:solidFill>
              </a:rPr>
              <a:t>Lenc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nızamı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735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5" name="Содержимое 2"/>
          <p:cNvSpPr txBox="1">
            <a:spLocks/>
          </p:cNvSpPr>
          <p:nvPr/>
        </p:nvSpPr>
        <p:spPr>
          <a:xfrm>
            <a:off x="228600" y="5181600"/>
            <a:ext cx="8763000" cy="144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endParaRPr lang="en-US" sz="2400" b="1" u="sng" dirty="0" smtClean="0"/>
          </a:p>
          <a:p>
            <a:pPr>
              <a:buNone/>
            </a:pPr>
            <a:r>
              <a:rPr lang="en-US" sz="2400" b="1" u="sng" dirty="0" err="1" smtClean="0"/>
              <a:t>Differencial</a:t>
            </a:r>
            <a:r>
              <a:rPr lang="en-US" sz="2400" b="1" u="sng" dirty="0" smtClean="0"/>
              <a:t> </a:t>
            </a:r>
            <a:r>
              <a:rPr lang="en-US" sz="2400" b="1" u="sng" dirty="0" err="1" smtClean="0"/>
              <a:t>kóriniste</a:t>
            </a:r>
            <a:endParaRPr lang="ru-RU" sz="2400" b="1" u="sng" dirty="0" smtClean="0"/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9398" name="Object 6"/>
          <p:cNvGraphicFramePr>
            <a:graphicFrameLocks noChangeAspect="1"/>
          </p:cNvGraphicFramePr>
          <p:nvPr/>
        </p:nvGraphicFramePr>
        <p:xfrm>
          <a:off x="5643570" y="2428868"/>
          <a:ext cx="2786082" cy="886678"/>
        </p:xfrm>
        <a:graphic>
          <a:graphicData uri="http://schemas.openxmlformats.org/presentationml/2006/ole">
            <p:oleObj spid="_x0000_s59769" name="Equation" r:id="rId4" imgW="1993900" imgH="711200" progId="">
              <p:embed/>
            </p:oleObj>
          </a:graphicData>
        </a:graphic>
      </p:graphicFrame>
      <p:sp>
        <p:nvSpPr>
          <p:cNvPr id="36" name="Содержимое 2"/>
          <p:cNvSpPr txBox="1">
            <a:spLocks/>
          </p:cNvSpPr>
          <p:nvPr/>
        </p:nvSpPr>
        <p:spPr>
          <a:xfrm>
            <a:off x="228600" y="3429000"/>
            <a:ext cx="8763000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400" b="1" i="1" dirty="0" smtClean="0"/>
              <a:t>	</a:t>
            </a:r>
            <a:r>
              <a:rPr lang="en-US" sz="2400" b="1" i="1" dirty="0" err="1" smtClean="0"/>
              <a:t>Toktıń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salıstırmalı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jıllılıq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quwatlılıǵı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birlik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waqıtta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kólemde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ajralatuǵın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jıllılıq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: </a:t>
            </a:r>
            <a:endParaRPr lang="ru-RU" sz="2400" dirty="0"/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5446059" y="4191000"/>
            <a:ext cx="32004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94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776460051"/>
              </p:ext>
            </p:extLst>
          </p:nvPr>
        </p:nvGraphicFramePr>
        <p:xfrm>
          <a:off x="5867400" y="4177553"/>
          <a:ext cx="2286000" cy="879231"/>
        </p:xfrm>
        <a:graphic>
          <a:graphicData uri="http://schemas.openxmlformats.org/presentationml/2006/ole">
            <p:oleObj spid="_x0000_s59770" name="Equation" r:id="rId5" imgW="1587500" imgH="609600" progId="">
              <p:embed/>
            </p:oleObj>
          </a:graphicData>
        </a:graphic>
      </p:graphicFrame>
      <p:sp>
        <p:nvSpPr>
          <p:cNvPr id="43" name="Скругленный прямоугольник 42"/>
          <p:cNvSpPr/>
          <p:nvPr/>
        </p:nvSpPr>
        <p:spPr>
          <a:xfrm>
            <a:off x="5500694" y="5357826"/>
            <a:ext cx="32004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9400" name="Object 8"/>
          <p:cNvGraphicFramePr>
            <a:graphicFrameLocks noChangeAspect="1"/>
          </p:cNvGraphicFramePr>
          <p:nvPr/>
        </p:nvGraphicFramePr>
        <p:xfrm>
          <a:off x="5929322" y="5429264"/>
          <a:ext cx="2500330" cy="642942"/>
        </p:xfrm>
        <a:graphic>
          <a:graphicData uri="http://schemas.openxmlformats.org/presentationml/2006/ole">
            <p:oleObj spid="_x0000_s59771" name="Equation" r:id="rId6" imgW="1384300" imgH="3810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p:control spid="111647" name="ShockwaveFlash1" r:id="rId2" imgW="1828571" imgH="1828571"/>
    </p:controls>
    <p:extLst>
      <p:ext uri="{BB962C8B-B14F-4D97-AF65-F5344CB8AC3E}">
        <p14:creationId xmlns="" xmlns:p14="http://schemas.microsoft.com/office/powerpoint/2010/main" val="7205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533400" y="5029200"/>
            <a:ext cx="2590800" cy="914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57200" y="228600"/>
            <a:ext cx="8229600" cy="762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 dirty="0" err="1" smtClean="0">
                <a:solidFill>
                  <a:prstClr val="black"/>
                </a:solidFill>
              </a:rPr>
              <a:t>Metallarda</a:t>
            </a:r>
            <a:r>
              <a:rPr lang="en-US" sz="4000" b="1" dirty="0" smtClean="0">
                <a:solidFill>
                  <a:prstClr val="black"/>
                </a:solidFill>
              </a:rPr>
              <a:t> </a:t>
            </a:r>
            <a:r>
              <a:rPr lang="en-US" sz="4000" b="1" dirty="0" err="1" smtClean="0">
                <a:solidFill>
                  <a:prstClr val="black"/>
                </a:solidFill>
              </a:rPr>
              <a:t>elektr</a:t>
            </a:r>
            <a:r>
              <a:rPr lang="en-US" sz="4000" b="1" dirty="0" smtClean="0">
                <a:solidFill>
                  <a:prstClr val="black"/>
                </a:solidFill>
              </a:rPr>
              <a:t> </a:t>
            </a:r>
            <a:r>
              <a:rPr lang="en-US" sz="4000" b="1" dirty="0" err="1" smtClean="0">
                <a:solidFill>
                  <a:prstClr val="black"/>
                </a:solidFill>
              </a:rPr>
              <a:t>tokı</a:t>
            </a:r>
            <a:endParaRPr lang="ru-RU" sz="4000" b="1" dirty="0">
              <a:solidFill>
                <a:prstClr val="black"/>
              </a:solidFill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533400" y="5105400"/>
          <a:ext cx="2362200" cy="794558"/>
        </p:xfrm>
        <a:graphic>
          <a:graphicData uri="http://schemas.openxmlformats.org/presentationml/2006/ole">
            <p:oleObj spid="_x0000_s107646" name="Equation" r:id="rId5" imgW="748975" imgH="253890" progId="">
              <p:embed/>
            </p:oleObj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>
          <a:xfrm>
            <a:off x="3357554" y="4714884"/>
            <a:ext cx="5072098" cy="1643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b="1" i="1" dirty="0" smtClean="0">
                <a:solidFill>
                  <a:prstClr val="black"/>
                </a:solidFill>
              </a:rPr>
              <a:t>n – </a:t>
            </a:r>
            <a:r>
              <a:rPr lang="en-US" sz="2400" b="1" dirty="0" err="1" smtClean="0">
                <a:solidFill>
                  <a:prstClr val="black"/>
                </a:solidFill>
              </a:rPr>
              <a:t>koncentraciya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2400" b="1" i="1" dirty="0" smtClean="0">
                <a:solidFill>
                  <a:prstClr val="black"/>
                </a:solidFill>
              </a:rPr>
              <a:t>q – </a:t>
            </a:r>
            <a:r>
              <a:rPr lang="en-US" sz="2400" b="1" dirty="0" err="1" smtClean="0">
                <a:solidFill>
                  <a:prstClr val="black"/>
                </a:solidFill>
              </a:rPr>
              <a:t>zaryad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2400" b="1" i="1" dirty="0" smtClean="0">
                <a:solidFill>
                  <a:prstClr val="black"/>
                </a:solidFill>
              </a:rPr>
              <a:t>&lt;v&gt; </a:t>
            </a:r>
            <a:r>
              <a:rPr lang="en-US" sz="2400" b="1" dirty="0" smtClean="0">
                <a:solidFill>
                  <a:prstClr val="black"/>
                </a:solidFill>
              </a:rPr>
              <a:t>- </a:t>
            </a:r>
            <a:r>
              <a:rPr lang="en-US" sz="2400" b="1" dirty="0" err="1" smtClean="0">
                <a:solidFill>
                  <a:prstClr val="black"/>
                </a:solidFill>
              </a:rPr>
              <a:t>zaryadlar</a:t>
            </a:r>
            <a:r>
              <a:rPr lang="en-US" sz="2400" b="1" dirty="0" smtClean="0">
                <a:solidFill>
                  <a:prstClr val="black"/>
                </a:solidFill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</a:rPr>
              <a:t>t</a:t>
            </a:r>
            <a:r>
              <a:rPr lang="en-US" sz="2400" b="1" dirty="0" err="1" smtClean="0">
                <a:solidFill>
                  <a:schemeClr val="tx1"/>
                </a:solidFill>
              </a:rPr>
              <a:t>ártipli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háreketiniń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ortasha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tezligi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ru-RU" sz="2400" b="1" i="1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208759" y="3244334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emne</a:t>
            </a:r>
            <a:endParaRPr lang="ru-RU" dirty="0"/>
          </a:p>
        </p:txBody>
      </p:sp>
    </p:spTree>
    <p:controls>
      <p:control spid="107645" name="ShockwaveFlash1" r:id="rId2" imgW="1828571" imgH="1828571"/>
    </p:controls>
    <p:extLst>
      <p:ext uri="{BB962C8B-B14F-4D97-AF65-F5344CB8AC3E}">
        <p14:creationId xmlns="" xmlns:p14="http://schemas.microsoft.com/office/powerpoint/2010/main" val="293524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Tolmen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hám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Papaleksi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tájiriybeleri</a:t>
            </a:r>
            <a:endParaRPr lang="ru-RU" sz="3600" b="1" dirty="0">
              <a:solidFill>
                <a:schemeClr val="tx1"/>
              </a:solidFill>
            </a:endParaRPr>
          </a:p>
        </p:txBody>
      </p:sp>
    </p:spTree>
    <p:controls>
      <p:control spid="115741" name="ShockwaveFlash1" r:id="rId2" imgW="1828571" imgH="1828571"/>
    </p:controls>
    <p:extLst>
      <p:ext uri="{BB962C8B-B14F-4D97-AF65-F5344CB8AC3E}">
        <p14:creationId xmlns="" xmlns:p14="http://schemas.microsoft.com/office/powerpoint/2010/main" val="113468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228600" y="4343400"/>
            <a:ext cx="2895600" cy="9144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347662" y="5334000"/>
            <a:ext cx="2667000" cy="685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52400" y="142852"/>
            <a:ext cx="5205418" cy="80171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</a:rPr>
              <a:t>Ótkizgishlerdiń</a:t>
            </a:r>
            <a:r>
              <a:rPr lang="en-US" sz="2800" b="1" dirty="0" smtClean="0">
                <a:solidFill>
                  <a:schemeClr val="tx1"/>
                </a:solidFill>
              </a:rPr>
              <a:t> volt – </a:t>
            </a:r>
            <a:r>
              <a:rPr lang="en-US" sz="2800" b="1" dirty="0" err="1" smtClean="0">
                <a:solidFill>
                  <a:schemeClr val="tx1"/>
                </a:solidFill>
              </a:rPr>
              <a:t>amper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xarakteristikası</a:t>
            </a:r>
            <a:endParaRPr lang="ru-RU" sz="2800" b="1" dirty="0">
              <a:solidFill>
                <a:schemeClr val="tx1"/>
              </a:solidFill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52400" y="3505200"/>
            <a:ext cx="5257800" cy="7921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/>
            <a:r>
              <a:rPr lang="ru-RU" sz="3600" b="1" dirty="0" smtClean="0">
                <a:solidFill>
                  <a:prstClr val="white"/>
                </a:solidFill>
              </a:rPr>
              <a:t>  </a:t>
            </a:r>
            <a:r>
              <a:rPr lang="ru-RU" sz="3600" b="1" dirty="0" smtClean="0">
                <a:solidFill>
                  <a:prstClr val="black"/>
                </a:solidFill>
              </a:rPr>
              <a:t> </a:t>
            </a:r>
            <a:r>
              <a:rPr lang="en-US" sz="3600" b="1" dirty="0" err="1" smtClean="0">
                <a:solidFill>
                  <a:prstClr val="black"/>
                </a:solidFill>
              </a:rPr>
              <a:t>Qarsılıqtıń</a:t>
            </a:r>
            <a:r>
              <a:rPr lang="en-US" sz="3600" b="1" dirty="0" smtClean="0">
                <a:solidFill>
                  <a:prstClr val="black"/>
                </a:solidFill>
              </a:rPr>
              <a:t> </a:t>
            </a:r>
            <a:r>
              <a:rPr lang="en-US" sz="3600" b="1" dirty="0" err="1" smtClean="0">
                <a:solidFill>
                  <a:prstClr val="black"/>
                </a:solidFill>
              </a:rPr>
              <a:t>tempereturaǵa</a:t>
            </a:r>
            <a:r>
              <a:rPr lang="en-US" sz="3600" b="1" dirty="0" smtClean="0">
                <a:solidFill>
                  <a:prstClr val="black"/>
                </a:solidFill>
              </a:rPr>
              <a:t> </a:t>
            </a:r>
            <a:r>
              <a:rPr lang="en-US" sz="3600" b="1" dirty="0" err="1" smtClean="0">
                <a:solidFill>
                  <a:prstClr val="black"/>
                </a:solidFill>
              </a:rPr>
              <a:t>ǵárezliligi</a:t>
            </a:r>
            <a:endParaRPr lang="ru-RU" sz="3600" dirty="0">
              <a:solidFill>
                <a:prstClr val="black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124200" y="2286000"/>
            <a:ext cx="21336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5435" y="533400"/>
            <a:ext cx="3658565" cy="2919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3276600" y="2514600"/>
          <a:ext cx="1849120" cy="609600"/>
        </p:xfrm>
        <a:graphic>
          <a:graphicData uri="http://schemas.openxmlformats.org/presentationml/2006/ole">
            <p:oleObj spid="_x0000_s113200" name="Equation" r:id="rId5" imgW="609336" imgH="203112" progId="">
              <p:embed/>
            </p:oleObj>
          </a:graphicData>
        </a:graphic>
      </p:graphicFrame>
      <p:sp>
        <p:nvSpPr>
          <p:cNvPr id="19" name="Скругленный прямоугольник 18"/>
          <p:cNvSpPr/>
          <p:nvPr/>
        </p:nvSpPr>
        <p:spPr>
          <a:xfrm>
            <a:off x="228600" y="1066800"/>
            <a:ext cx="14478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/>
        </p:nvGraphicFramePr>
        <p:xfrm>
          <a:off x="457200" y="1143000"/>
          <a:ext cx="990600" cy="934528"/>
        </p:xfrm>
        <a:graphic>
          <a:graphicData uri="http://schemas.openxmlformats.org/presentationml/2006/ole">
            <p:oleObj spid="_x0000_s113201" name="Equation" r:id="rId6" imgW="647700" imgH="609600" progId="">
              <p:embed/>
            </p:oleObj>
          </a:graphicData>
        </a:graphic>
      </p:graphicFrame>
      <p:sp>
        <p:nvSpPr>
          <p:cNvPr id="21" name="Скругленный прямоугольник 20"/>
          <p:cNvSpPr/>
          <p:nvPr/>
        </p:nvSpPr>
        <p:spPr>
          <a:xfrm>
            <a:off x="2362200" y="1066800"/>
            <a:ext cx="14478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2514600" y="1066800"/>
          <a:ext cx="1153895" cy="1022099"/>
        </p:xfrm>
        <a:graphic>
          <a:graphicData uri="http://schemas.openxmlformats.org/presentationml/2006/ole">
            <p:oleObj spid="_x0000_s113202" name="Equation" r:id="rId7" imgW="444307" imgH="393529" progId="">
              <p:embed/>
            </p:oleObj>
          </a:graphicData>
        </a:graphic>
      </p:graphicFrame>
      <p:sp>
        <p:nvSpPr>
          <p:cNvPr id="23" name="Стрелка вправо 22"/>
          <p:cNvSpPr/>
          <p:nvPr/>
        </p:nvSpPr>
        <p:spPr>
          <a:xfrm>
            <a:off x="1752600" y="1524000"/>
            <a:ext cx="457200" cy="3048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8922" name="Object 10"/>
          <p:cNvGraphicFramePr>
            <a:graphicFrameLocks noChangeAspect="1"/>
          </p:cNvGraphicFramePr>
          <p:nvPr/>
        </p:nvGraphicFramePr>
        <p:xfrm>
          <a:off x="457200" y="4495800"/>
          <a:ext cx="2590800" cy="582428"/>
        </p:xfrm>
        <a:graphic>
          <a:graphicData uri="http://schemas.openxmlformats.org/presentationml/2006/ole">
            <p:oleObj spid="_x0000_s113203" name="Equation" r:id="rId8" imgW="1473200" imgH="330200" progId="">
              <p:embed/>
            </p:oleObj>
          </a:graphicData>
        </a:graphic>
      </p:graphicFrame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381000" y="5334000"/>
          <a:ext cx="2593182" cy="685800"/>
        </p:xfrm>
        <a:graphic>
          <a:graphicData uri="http://schemas.openxmlformats.org/presentationml/2006/ole">
            <p:oleObj spid="_x0000_s113204" name="Equation" r:id="rId9" imgW="889000" imgH="228600" progId="">
              <p:embed/>
            </p:oleObj>
          </a:graphicData>
        </a:graphic>
      </p:graphicFrame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pic>
        <p:nvPicPr>
          <p:cNvPr id="38928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62600" y="3657600"/>
            <a:ext cx="3200400" cy="3040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8929" name="Object 17"/>
          <p:cNvGraphicFramePr>
            <a:graphicFrameLocks noChangeAspect="1"/>
          </p:cNvGraphicFramePr>
          <p:nvPr/>
        </p:nvGraphicFramePr>
        <p:xfrm>
          <a:off x="428596" y="6286520"/>
          <a:ext cx="385762" cy="321468"/>
        </p:xfrm>
        <a:graphic>
          <a:graphicData uri="http://schemas.openxmlformats.org/presentationml/2006/ole">
            <p:oleObj spid="_x0000_s113205" name="Equation" r:id="rId11" imgW="215713" imgH="190335" progId="">
              <p:embed/>
            </p:oleObj>
          </a:graphicData>
        </a:graphic>
      </p:graphicFrame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642910" y="6150114"/>
            <a:ext cx="48577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prstClr val="black"/>
                </a:solidFill>
                <a:ea typeface="Times New Roman" pitchFamily="18" charset="0"/>
              </a:rPr>
              <a:t> - </a:t>
            </a:r>
            <a:r>
              <a:rPr lang="en-US" sz="2400" b="1" dirty="0" err="1" smtClean="0">
                <a:solidFill>
                  <a:prstClr val="black"/>
                </a:solidFill>
                <a:ea typeface="Times New Roman" pitchFamily="18" charset="0"/>
              </a:rPr>
              <a:t>qarsılıqtıń</a:t>
            </a:r>
            <a:r>
              <a:rPr lang="en-US" sz="2400" b="1" dirty="0" smtClean="0">
                <a:solidFill>
                  <a:prstClr val="black"/>
                </a:solidFill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ea typeface="Times New Roman" pitchFamily="18" charset="0"/>
              </a:rPr>
              <a:t>temperetura</a:t>
            </a:r>
            <a:r>
              <a:rPr lang="en-US" sz="2400" b="1" dirty="0" smtClean="0">
                <a:solidFill>
                  <a:prstClr val="black"/>
                </a:solidFill>
                <a:ea typeface="Times New Roman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ea typeface="Times New Roman" pitchFamily="18" charset="0"/>
              </a:rPr>
              <a:t>koefficienti</a:t>
            </a:r>
            <a:endParaRPr lang="ru-RU" sz="2400" b="1" dirty="0" smtClean="0">
              <a:solidFill>
                <a:prstClr val="black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705600" y="6331688"/>
            <a:ext cx="533400" cy="373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T</a:t>
            </a:r>
            <a:r>
              <a:rPr lang="en-US" sz="1400" b="1" smtClean="0"/>
              <a:t>kr</a:t>
            </a:r>
            <a:endParaRPr lang="ru-RU" b="1"/>
          </a:p>
        </p:txBody>
      </p:sp>
    </p:spTree>
    <p:extLst>
      <p:ext uri="{BB962C8B-B14F-4D97-AF65-F5344CB8AC3E}">
        <p14:creationId xmlns="" xmlns:p14="http://schemas.microsoft.com/office/powerpoint/2010/main" val="17201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Qarsılıqlardı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izbe-iz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jalǵaw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219200" y="3429000"/>
            <a:ext cx="7924800" cy="3429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066800"/>
            <a:ext cx="5646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90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7899" name="Object 11"/>
          <p:cNvGraphicFramePr>
            <a:graphicFrameLocks noChangeAspect="1"/>
          </p:cNvGraphicFramePr>
          <p:nvPr/>
        </p:nvGraphicFramePr>
        <p:xfrm>
          <a:off x="1447800" y="3497626"/>
          <a:ext cx="7696200" cy="3360374"/>
        </p:xfrm>
        <a:graphic>
          <a:graphicData uri="http://schemas.openxmlformats.org/presentationml/2006/ole">
            <p:oleObj spid="_x0000_s113759" name="Equation" r:id="rId5" imgW="2070100" imgH="901700" progId="">
              <p:embed/>
            </p:oleObj>
          </a:graphicData>
        </a:graphic>
      </p:graphicFrame>
      <p:sp>
        <p:nvSpPr>
          <p:cNvPr id="3790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790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09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Qarsılıqlardı</a:t>
            </a:r>
            <a:r>
              <a:rPr lang="en-US" sz="3600" b="1" dirty="0" smtClean="0">
                <a:solidFill>
                  <a:schemeClr val="tx1"/>
                </a:solidFill>
              </a:rPr>
              <a:t> parallel </a:t>
            </a:r>
            <a:r>
              <a:rPr lang="en-US" sz="3600" b="1" dirty="0" err="1" smtClean="0">
                <a:solidFill>
                  <a:schemeClr val="tx1"/>
                </a:solidFill>
              </a:rPr>
              <a:t>jalǵaw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724400" y="1066800"/>
            <a:ext cx="4419600" cy="5791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graphicFrame>
        <p:nvGraphicFramePr>
          <p:cNvPr id="37899" name="Object 11"/>
          <p:cNvGraphicFramePr>
            <a:graphicFrameLocks noChangeAspect="1"/>
          </p:cNvGraphicFramePr>
          <p:nvPr/>
        </p:nvGraphicFramePr>
        <p:xfrm>
          <a:off x="4953001" y="1600200"/>
          <a:ext cx="4651513" cy="4267200"/>
        </p:xfrm>
        <a:graphic>
          <a:graphicData uri="http://schemas.openxmlformats.org/presentationml/2006/ole">
            <p:oleObj spid="_x0000_s114783" name="Equation" r:id="rId4" imgW="1498600" imgH="1371600" progId="">
              <p:embed/>
            </p:oleObj>
          </a:graphicData>
        </a:graphic>
      </p:graphicFrame>
      <p:sp>
        <p:nvSpPr>
          <p:cNvPr id="3790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3790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066800"/>
            <a:ext cx="4311632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8175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7878225" cy="617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5848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Содержимое 2"/>
          <p:cNvSpPr txBox="1">
            <a:spLocks/>
          </p:cNvSpPr>
          <p:nvPr/>
        </p:nvSpPr>
        <p:spPr>
          <a:xfrm>
            <a:off x="3733800" y="914400"/>
            <a:ext cx="5105400" cy="5638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b="1" dirty="0" smtClean="0"/>
          </a:p>
          <a:p>
            <a:pPr algn="ctr"/>
            <a:r>
              <a:rPr lang="en-US" sz="2400" b="1" dirty="0" err="1" smtClean="0"/>
              <a:t>Ionlasqan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arqalı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err="1" smtClean="0"/>
              <a:t>tokınıń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ótiwi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gaz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razryadı</a:t>
            </a:r>
            <a:r>
              <a:rPr lang="en-US" sz="2400" b="1" i="1" dirty="0" smtClean="0"/>
              <a:t> </a:t>
            </a:r>
          </a:p>
          <a:p>
            <a:pPr algn="ctr"/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  <a:endParaRPr lang="ru-RU" sz="2400" b="1" u="sng" dirty="0" smtClean="0"/>
          </a:p>
          <a:p>
            <a:pPr algn="ctr"/>
            <a:endParaRPr lang="ru-RU" sz="2400" dirty="0" smtClean="0"/>
          </a:p>
          <a:p>
            <a:pPr algn="ctr"/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ionizatorlar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tásirinde</a:t>
            </a:r>
            <a:r>
              <a:rPr lang="en-US" sz="2400" b="1" dirty="0" smtClean="0"/>
              <a:t> bar </a:t>
            </a:r>
            <a:r>
              <a:rPr lang="en-US" sz="2400" b="1" dirty="0" err="1" smtClean="0"/>
              <a:t>bolıwshı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razryadı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b="1" i="1" dirty="0" err="1" smtClean="0"/>
              <a:t>óz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betinshe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bolmaǵan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gaz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razryadı</a:t>
            </a:r>
            <a:r>
              <a:rPr lang="en-US" sz="2400" b="1" i="1" dirty="0" smtClean="0"/>
              <a:t> </a:t>
            </a:r>
          </a:p>
          <a:p>
            <a:pPr algn="ctr"/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  <a:endParaRPr lang="ru-RU" sz="2400" u="sng" dirty="0" smtClean="0"/>
          </a:p>
          <a:p>
            <a:pPr algn="ctr"/>
            <a:endParaRPr lang="ru-RU" sz="2400" dirty="0" smtClean="0"/>
          </a:p>
          <a:p>
            <a:pPr algn="ctr"/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ionizator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tamamlanǵannan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dawam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etetuǵın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razryad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óz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betinshe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gaz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razryadı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  <a:endParaRPr lang="ru-RU" sz="2400" u="sng" dirty="0"/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609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Gazlarda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elektr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tokı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735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pSp>
        <p:nvGrpSpPr>
          <p:cNvPr id="37" name="Группа 36"/>
          <p:cNvGrpSpPr/>
          <p:nvPr/>
        </p:nvGrpSpPr>
        <p:grpSpPr>
          <a:xfrm>
            <a:off x="214282" y="1142984"/>
            <a:ext cx="3357586" cy="4922728"/>
            <a:chOff x="142844" y="642918"/>
            <a:chExt cx="3357586" cy="4922728"/>
          </a:xfrm>
        </p:grpSpPr>
        <p:cxnSp>
          <p:nvCxnSpPr>
            <p:cNvPr id="38" name="Прямая со стрелкой 37"/>
            <p:cNvCxnSpPr/>
            <p:nvPr/>
          </p:nvCxnSpPr>
          <p:spPr>
            <a:xfrm rot="5400000" flipH="1" flipV="1">
              <a:off x="1321571" y="1893083"/>
              <a:ext cx="785818" cy="71438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/>
            <p:cNvCxnSpPr/>
            <p:nvPr/>
          </p:nvCxnSpPr>
          <p:spPr>
            <a:xfrm rot="5400000">
              <a:off x="2036348" y="5035958"/>
              <a:ext cx="500066" cy="794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 rot="5400000">
              <a:off x="1964513" y="5036355"/>
              <a:ext cx="357984" cy="794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/>
            <p:nvPr/>
          </p:nvCxnSpPr>
          <p:spPr>
            <a:xfrm rot="5400000">
              <a:off x="-1714544" y="3143248"/>
              <a:ext cx="3857652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 rot="10800000">
              <a:off x="1714480" y="3000372"/>
              <a:ext cx="1428760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 rot="5400000">
              <a:off x="1250121" y="892963"/>
              <a:ext cx="500090" cy="42862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Овал 46"/>
            <p:cNvSpPr/>
            <p:nvPr/>
          </p:nvSpPr>
          <p:spPr>
            <a:xfrm>
              <a:off x="142844" y="3500438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8" name="Прямая со стрелкой 47"/>
            <p:cNvCxnSpPr/>
            <p:nvPr/>
          </p:nvCxnSpPr>
          <p:spPr>
            <a:xfrm rot="5400000">
              <a:off x="1500166" y="3213892"/>
              <a:ext cx="427834" cy="794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285984" y="4857760"/>
              <a:ext cx="439544" cy="707886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4000" b="1" dirty="0" smtClean="0"/>
                <a:t>+</a:t>
              </a:r>
              <a:endParaRPr lang="ru-RU" sz="4000" b="1" dirty="0"/>
            </a:p>
          </p:txBody>
        </p:sp>
        <p:cxnSp>
          <p:nvCxnSpPr>
            <p:cNvPr id="50" name="Прямая соединительная линия 49"/>
            <p:cNvCxnSpPr/>
            <p:nvPr/>
          </p:nvCxnSpPr>
          <p:spPr>
            <a:xfrm rot="10800000">
              <a:off x="1428728" y="5072074"/>
              <a:ext cx="714380" cy="1588"/>
            </a:xfrm>
            <a:prstGeom prst="line">
              <a:avLst/>
            </a:prstGeom>
            <a:ln w="57150">
              <a:solidFill>
                <a:srgbClr val="002060"/>
              </a:solidFill>
              <a:prstDash val="sysDash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 rot="10800000">
              <a:off x="214282" y="3571876"/>
              <a:ext cx="1000132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rot="5400000">
              <a:off x="1179092" y="5035958"/>
              <a:ext cx="500066" cy="794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rot="5400000">
              <a:off x="1107257" y="5036355"/>
              <a:ext cx="357984" cy="794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928662" y="4714884"/>
              <a:ext cx="413896" cy="64633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ru-RU" sz="3600" b="1" dirty="0" smtClean="0"/>
                <a:t>_</a:t>
              </a:r>
              <a:endParaRPr lang="ru-RU" sz="3600" b="1" dirty="0"/>
            </a:p>
          </p:txBody>
        </p:sp>
        <p:cxnSp>
          <p:nvCxnSpPr>
            <p:cNvPr id="55" name="Прямая соединительная линия 54"/>
            <p:cNvCxnSpPr/>
            <p:nvPr/>
          </p:nvCxnSpPr>
          <p:spPr>
            <a:xfrm rot="10800000">
              <a:off x="2285984" y="5072074"/>
              <a:ext cx="857256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/>
            <p:cNvCxnSpPr/>
            <p:nvPr/>
          </p:nvCxnSpPr>
          <p:spPr>
            <a:xfrm rot="10800000">
              <a:off x="214282" y="5072074"/>
              <a:ext cx="1071570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 rot="10800000">
              <a:off x="214282" y="2357430"/>
              <a:ext cx="1285884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 rot="5400000">
              <a:off x="2393935" y="4321181"/>
              <a:ext cx="1500198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 rot="10800000">
              <a:off x="1785918" y="2357430"/>
              <a:ext cx="1357322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 rot="10800000">
              <a:off x="1857356" y="3571876"/>
              <a:ext cx="1285884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Прямоугольник 60"/>
            <p:cNvSpPr/>
            <p:nvPr/>
          </p:nvSpPr>
          <p:spPr>
            <a:xfrm rot="10800000">
              <a:off x="1000100" y="3429000"/>
              <a:ext cx="1357322" cy="28575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2" name="Прямая соединительная линия 61"/>
            <p:cNvCxnSpPr/>
            <p:nvPr/>
          </p:nvCxnSpPr>
          <p:spPr>
            <a:xfrm rot="5400000">
              <a:off x="2249471" y="2107397"/>
              <a:ext cx="1786744" cy="794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rot="10800000">
              <a:off x="214282" y="1214422"/>
              <a:ext cx="1000132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 rot="10800000">
              <a:off x="2143108" y="1214422"/>
              <a:ext cx="1000132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Овал 64"/>
            <p:cNvSpPr/>
            <p:nvPr/>
          </p:nvSpPr>
          <p:spPr>
            <a:xfrm>
              <a:off x="1428728" y="2071678"/>
              <a:ext cx="500066" cy="500066"/>
            </a:xfrm>
            <a:prstGeom prst="ellipse">
              <a:avLst/>
            </a:prstGeom>
            <a:solidFill>
              <a:schemeClr val="bg2"/>
            </a:solidFill>
            <a:ln w="57150"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V</a:t>
              </a:r>
              <a:endParaRPr lang="ru-RU" sz="3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Прямая со стрелкой 65"/>
            <p:cNvCxnSpPr/>
            <p:nvPr/>
          </p:nvCxnSpPr>
          <p:spPr>
            <a:xfrm rot="5400000" flipH="1" flipV="1">
              <a:off x="2750331" y="1393017"/>
              <a:ext cx="785818" cy="714380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Овал 66"/>
            <p:cNvSpPr/>
            <p:nvPr/>
          </p:nvSpPr>
          <p:spPr>
            <a:xfrm>
              <a:off x="2857488" y="1571612"/>
              <a:ext cx="500066" cy="500066"/>
            </a:xfrm>
            <a:prstGeom prst="ellipse">
              <a:avLst/>
            </a:prstGeom>
            <a:solidFill>
              <a:schemeClr val="bg2"/>
            </a:solidFill>
            <a:ln w="57150"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857488" y="1643050"/>
              <a:ext cx="511679" cy="36933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mA</a:t>
              </a:r>
              <a:endParaRPr lang="ru-RU" b="1" dirty="0"/>
            </a:p>
          </p:txBody>
        </p:sp>
        <p:sp>
          <p:nvSpPr>
            <p:cNvPr id="69" name="Овал 68"/>
            <p:cNvSpPr/>
            <p:nvPr/>
          </p:nvSpPr>
          <p:spPr>
            <a:xfrm>
              <a:off x="142844" y="2285992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Овал 69"/>
            <p:cNvSpPr/>
            <p:nvPr/>
          </p:nvSpPr>
          <p:spPr>
            <a:xfrm>
              <a:off x="3071802" y="2285992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1" name="Прямая соединительная линия 70"/>
            <p:cNvCxnSpPr/>
            <p:nvPr/>
          </p:nvCxnSpPr>
          <p:spPr>
            <a:xfrm rot="5400000">
              <a:off x="750861" y="1249347"/>
              <a:ext cx="928694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 rot="5400000">
              <a:off x="1679555" y="1249347"/>
              <a:ext cx="928694" cy="1588"/>
            </a:xfrm>
            <a:prstGeom prst="line">
              <a:avLst/>
            </a:prstGeom>
            <a:ln w="571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/>
            <p:cNvCxnSpPr/>
            <p:nvPr/>
          </p:nvCxnSpPr>
          <p:spPr>
            <a:xfrm rot="5400000">
              <a:off x="1250121" y="678649"/>
              <a:ext cx="500090" cy="42862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/>
            <p:cNvCxnSpPr/>
            <p:nvPr/>
          </p:nvCxnSpPr>
          <p:spPr>
            <a:xfrm rot="5400000">
              <a:off x="1250121" y="1107277"/>
              <a:ext cx="500090" cy="42862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2"/>
          <p:cNvSpPr txBox="1">
            <a:spLocks/>
          </p:cNvSpPr>
          <p:nvPr/>
        </p:nvSpPr>
        <p:spPr>
          <a:xfrm>
            <a:off x="228600" y="4429132"/>
            <a:ext cx="8686800" cy="22764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200" b="1" i="1" dirty="0" smtClean="0"/>
              <a:t>	</a:t>
            </a:r>
            <a:r>
              <a:rPr lang="en-US" sz="2200" b="1" i="1" dirty="0" err="1" smtClean="0"/>
              <a:t>Ionlanıw</a:t>
            </a:r>
            <a:r>
              <a:rPr lang="en-US" sz="2200" b="1" i="1" dirty="0" smtClean="0"/>
              <a:t> – </a:t>
            </a:r>
            <a:r>
              <a:rPr lang="en-US" sz="2200" b="1" dirty="0" err="1" smtClean="0"/>
              <a:t>qızdırıw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yaki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nurlanıw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tásiri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nátiyjesinde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atomnıń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oń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zaryadlanǵan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ionǵa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elektronǵa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ajralıw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procesi</a:t>
            </a:r>
            <a:r>
              <a:rPr lang="en-US" sz="2200" b="1" dirty="0" smtClean="0"/>
              <a:t>.</a:t>
            </a:r>
            <a:endParaRPr lang="ru-RU" sz="2200" b="1" dirty="0" smtClean="0"/>
          </a:p>
          <a:p>
            <a:pPr algn="just"/>
            <a:r>
              <a:rPr lang="en-US" sz="2200" b="1" i="1" dirty="0" smtClean="0"/>
              <a:t>	</a:t>
            </a:r>
          </a:p>
          <a:p>
            <a:pPr algn="just"/>
            <a:r>
              <a:rPr lang="en-US" sz="2200" b="1" i="1" dirty="0" smtClean="0"/>
              <a:t>	</a:t>
            </a:r>
            <a:r>
              <a:rPr lang="en-US" sz="2200" b="1" i="1" dirty="0" err="1" smtClean="0"/>
              <a:t>Rekombinaciya</a:t>
            </a:r>
            <a:r>
              <a:rPr lang="en-US" sz="2200" b="1" i="1" dirty="0" smtClean="0"/>
              <a:t> – </a:t>
            </a:r>
            <a:r>
              <a:rPr lang="en-US" sz="2200" b="1" dirty="0" err="1" smtClean="0"/>
              <a:t>ionlanıw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procesine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keri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proces</a:t>
            </a:r>
            <a:r>
              <a:rPr lang="en-US" sz="2200" b="1" dirty="0" smtClean="0"/>
              <a:t>: </a:t>
            </a:r>
            <a:r>
              <a:rPr lang="en-US" sz="2200" b="1" dirty="0" err="1" smtClean="0"/>
              <a:t>gazlarda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oń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teris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ionlar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oń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ionlar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elektronlar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ózara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ushrasqanda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neytral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atomlar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hám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molekulalar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payda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bolıwı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procesi</a:t>
            </a:r>
            <a:r>
              <a:rPr lang="en-US" sz="2200" b="1" dirty="0" smtClean="0"/>
              <a:t>. </a:t>
            </a:r>
            <a:endParaRPr lang="ru-RU" sz="2200" dirty="0"/>
          </a:p>
        </p:txBody>
      </p:sp>
      <p:sp>
        <p:nvSpPr>
          <p:cNvPr id="49" name="Содержимое 2"/>
          <p:cNvSpPr txBox="1">
            <a:spLocks/>
          </p:cNvSpPr>
          <p:nvPr/>
        </p:nvSpPr>
        <p:spPr>
          <a:xfrm>
            <a:off x="304800" y="152400"/>
            <a:ext cx="3276600" cy="24907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sz="3200" b="1" dirty="0" err="1" smtClean="0"/>
              <a:t>Gazlardıń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ótkizgishligi</a:t>
            </a:r>
            <a:endParaRPr lang="ru-RU" sz="3200" b="1" dirty="0" smtClean="0"/>
          </a:p>
          <a:p>
            <a:pPr algn="ctr"/>
            <a:r>
              <a:rPr lang="en-US" sz="2400" b="1" dirty="0" err="1" smtClean="0"/>
              <a:t>Gazlardaǵı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tasıwshılar</a:t>
            </a:r>
            <a:r>
              <a:rPr lang="en-US" sz="2400" b="1" dirty="0" smtClean="0"/>
              <a:t>: </a:t>
            </a:r>
            <a:r>
              <a:rPr lang="ru-RU" sz="2400" b="1" dirty="0" smtClean="0"/>
              <a:t>  </a:t>
            </a:r>
            <a:endParaRPr lang="en-US" sz="2400" b="1" dirty="0" smtClean="0"/>
          </a:p>
          <a:p>
            <a:pPr algn="ctr"/>
            <a:r>
              <a:rPr lang="en-US" sz="2400" b="1" dirty="0" err="1" smtClean="0"/>
              <a:t>elektronlar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oń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teris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ionlar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  <a:endParaRPr lang="ru-RU" sz="2400" dirty="0"/>
          </a:p>
        </p:txBody>
      </p:sp>
      <p:sp>
        <p:nvSpPr>
          <p:cNvPr id="50" name="Содержимое 2"/>
          <p:cNvSpPr txBox="1">
            <a:spLocks/>
          </p:cNvSpPr>
          <p:nvPr/>
        </p:nvSpPr>
        <p:spPr>
          <a:xfrm>
            <a:off x="285720" y="2643182"/>
            <a:ext cx="3276600" cy="1752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 b="1" i="1" dirty="0" smtClean="0"/>
          </a:p>
          <a:p>
            <a:pPr algn="ctr"/>
            <a:r>
              <a:rPr lang="en-US" sz="2200" b="1" i="1" dirty="0" err="1" smtClean="0"/>
              <a:t>Ionizaciya</a:t>
            </a:r>
            <a:r>
              <a:rPr lang="en-US" sz="2200" b="1" i="1" dirty="0" smtClean="0"/>
              <a:t> </a:t>
            </a:r>
            <a:r>
              <a:rPr lang="en-US" sz="2200" b="1" i="1" dirty="0" err="1" smtClean="0"/>
              <a:t>energiyası</a:t>
            </a:r>
            <a:r>
              <a:rPr lang="en-US" sz="2200" b="1" i="1" dirty="0" smtClean="0"/>
              <a:t> </a:t>
            </a:r>
            <a:r>
              <a:rPr lang="ru-RU" sz="2200" b="1" i="1" dirty="0" smtClean="0"/>
              <a:t> </a:t>
            </a:r>
            <a:r>
              <a:rPr lang="ru-RU" sz="2200" dirty="0" smtClean="0"/>
              <a:t>– </a:t>
            </a:r>
            <a:r>
              <a:rPr lang="en-US" sz="2200" dirty="0" smtClean="0"/>
              <a:t> </a:t>
            </a:r>
            <a:r>
              <a:rPr lang="en-US" sz="2200" b="1" dirty="0" err="1" smtClean="0"/>
              <a:t>gaz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molekulasınan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bir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elektrondı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ajratıw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ushın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sarplanatuǵın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energiya</a:t>
            </a:r>
            <a:r>
              <a:rPr lang="en-US" sz="2200" b="1" dirty="0" smtClean="0"/>
              <a:t>. </a:t>
            </a:r>
            <a:r>
              <a:rPr lang="ru-RU" sz="2200" dirty="0" smtClean="0"/>
              <a:t> </a:t>
            </a:r>
          </a:p>
          <a:p>
            <a:pPr algn="ctr"/>
            <a:endParaRPr lang="ru-RU" sz="20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3702424" y="183776"/>
            <a:ext cx="5334000" cy="4000500"/>
            <a:chOff x="3702424" y="183776"/>
            <a:chExt cx="5334000" cy="4000500"/>
          </a:xfrm>
        </p:grpSpPr>
        <p:pic>
          <p:nvPicPr>
            <p:cNvPr id="8" name="Picture 1" descr="D:\МКЛ_11\ЛЕКЦИЯ 9\{F036A692-D923-41C5-A6B7-F1DE31337F03}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02424" y="183776"/>
              <a:ext cx="5334000" cy="4000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Прямоугольник 8"/>
            <p:cNvSpPr/>
            <p:nvPr/>
          </p:nvSpPr>
          <p:spPr>
            <a:xfrm>
              <a:off x="3886200" y="1815913"/>
              <a:ext cx="1676400" cy="73622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Neytral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bóleksheler</a:t>
              </a:r>
              <a:r>
                <a:rPr lang="en-US" b="1" dirty="0" smtClean="0"/>
                <a:t> </a:t>
              </a:r>
              <a:r>
                <a:rPr lang="uz-Cyrl-UZ" b="1" dirty="0" smtClean="0"/>
                <a:t>                   </a:t>
              </a:r>
              <a:endParaRPr lang="ru-RU" b="1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5912224" y="2031627"/>
              <a:ext cx="2971800" cy="3563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Oń</a:t>
              </a:r>
              <a:r>
                <a:rPr lang="en-US" b="1" dirty="0" smtClean="0"/>
                <a:t> ion</a:t>
              </a:r>
              <a:endParaRPr lang="ru-RU" b="1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5598459" y="3746128"/>
              <a:ext cx="2971800" cy="35634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Teris</a:t>
              </a:r>
              <a:r>
                <a:rPr lang="en-US" b="1" dirty="0" smtClean="0"/>
                <a:t> ion</a:t>
              </a:r>
              <a:endParaRPr lang="ru-RU" b="1" dirty="0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6858000" y="357304"/>
            <a:ext cx="1174376" cy="3563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Elektron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762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</a:rPr>
              <a:t>Gaz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razryadınıń</a:t>
            </a:r>
            <a:r>
              <a:rPr lang="en-US" sz="2800" b="1" dirty="0" smtClean="0">
                <a:solidFill>
                  <a:schemeClr val="tx1"/>
                </a:solidFill>
              </a:rPr>
              <a:t> volt – </a:t>
            </a:r>
            <a:r>
              <a:rPr lang="en-US" sz="2800" b="1" dirty="0" err="1" smtClean="0">
                <a:solidFill>
                  <a:schemeClr val="tx1"/>
                </a:solidFill>
              </a:rPr>
              <a:t>amper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xarakteristikası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876800" y="1447800"/>
            <a:ext cx="4038600" cy="5211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err="1" smtClean="0"/>
              <a:t>VAXnıń</a:t>
            </a:r>
            <a:r>
              <a:rPr lang="ru-RU" sz="2400" b="1" dirty="0" smtClean="0"/>
              <a:t> </a:t>
            </a:r>
            <a:r>
              <a:rPr lang="en-US" sz="2400" b="1" i="1" dirty="0" smtClean="0"/>
              <a:t>BC</a:t>
            </a:r>
            <a:r>
              <a:rPr lang="uz-Cyrl-UZ" sz="2400" b="1" dirty="0" smtClean="0"/>
              <a:t> </a:t>
            </a:r>
            <a:r>
              <a:rPr lang="en-US" sz="2400" b="1" dirty="0" err="1" smtClean="0"/>
              <a:t>bólimine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tuwrı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toyınıw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tokı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onıń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ionizatordıń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quwatlılıǵın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belgileydi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marL="0" indent="0" algn="ctr">
              <a:buNone/>
            </a:pPr>
            <a:r>
              <a:rPr lang="ru-RU" sz="2400" b="1" i="1" dirty="0" smtClean="0"/>
              <a:t>ОА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bóliminde</a:t>
            </a:r>
            <a:r>
              <a:rPr lang="en-US" sz="2400" b="1" dirty="0" smtClean="0"/>
              <a:t> Om </a:t>
            </a:r>
            <a:r>
              <a:rPr lang="en-US" sz="2400" b="1" dirty="0" err="1" smtClean="0"/>
              <a:t>nızamı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orınlanadı</a:t>
            </a:r>
            <a:r>
              <a:rPr lang="en-US" sz="2400" b="1" dirty="0" smtClean="0"/>
              <a:t>. </a:t>
            </a:r>
            <a:r>
              <a:rPr lang="ru-RU" sz="2400" b="1" dirty="0" smtClean="0"/>
              <a:t> </a:t>
            </a:r>
          </a:p>
          <a:p>
            <a:pPr marL="0" indent="0" algn="ctr">
              <a:buNone/>
            </a:pPr>
            <a:r>
              <a:rPr lang="ru-RU" sz="2400" b="1" i="1" dirty="0" smtClean="0"/>
              <a:t>АВ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bóliminde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                </a:t>
            </a:r>
            <a:r>
              <a:rPr lang="en-US" sz="2400" b="1" dirty="0" err="1" smtClean="0"/>
              <a:t>ósiwi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ástelesedi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marL="0" indent="0" algn="ctr">
              <a:buNone/>
            </a:pPr>
            <a:r>
              <a:rPr lang="ru-RU" sz="2400" b="1" i="1" dirty="0" smtClean="0"/>
              <a:t>ВС</a:t>
            </a:r>
            <a:r>
              <a:rPr lang="ru-RU" sz="2400" b="1" dirty="0" smtClean="0"/>
              <a:t> </a:t>
            </a:r>
            <a:r>
              <a:rPr lang="en-US" sz="2400" b="1" dirty="0" err="1" smtClean="0"/>
              <a:t>bóliminde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razryad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toqtaydı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-85725" y="1143000"/>
            <a:ext cx="4733922" cy="4173716"/>
            <a:chOff x="336907" y="142852"/>
            <a:chExt cx="5063259" cy="4531834"/>
          </a:xfrm>
        </p:grpSpPr>
        <p:cxnSp>
          <p:nvCxnSpPr>
            <p:cNvPr id="5" name="Прямая со стрелкой 4"/>
            <p:cNvCxnSpPr/>
            <p:nvPr/>
          </p:nvCxnSpPr>
          <p:spPr>
            <a:xfrm rot="5400000" flipH="1" flipV="1">
              <a:off x="-607256" y="1893084"/>
              <a:ext cx="321471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/>
            <p:cNvCxnSpPr/>
            <p:nvPr/>
          </p:nvCxnSpPr>
          <p:spPr>
            <a:xfrm rot="10800000" flipV="1">
              <a:off x="1000100" y="1785925"/>
              <a:ext cx="2500330" cy="1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4786314" y="2928934"/>
            <a:ext cx="446826" cy="587376"/>
          </p:xfrm>
          <a:graphic>
            <a:graphicData uri="http://schemas.openxmlformats.org/presentationml/2006/ole">
              <p:oleObj spid="_x0000_s118080" name="Equation" r:id="rId4" imgW="164814" imgH="177492" progId="">
                <p:embed/>
              </p:oleObj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642910" y="142852"/>
            <a:ext cx="489426" cy="500066"/>
          </p:xfrm>
          <a:graphic>
            <a:graphicData uri="http://schemas.openxmlformats.org/presentationml/2006/ole">
              <p:oleObj spid="_x0000_s118081" name="Equation" r:id="rId5" imgW="126780" imgH="164814" progId="">
                <p:embed/>
              </p:oleObj>
            </a:graphicData>
          </a:graphic>
        </p:graphicFrame>
        <p:graphicFrame>
          <p:nvGraphicFramePr>
            <p:cNvPr id="9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36115070"/>
                </p:ext>
              </p:extLst>
            </p:nvPr>
          </p:nvGraphicFramePr>
          <p:xfrm>
            <a:off x="336907" y="1340833"/>
            <a:ext cx="685968" cy="646392"/>
          </p:xfrm>
          <a:graphic>
            <a:graphicData uri="http://schemas.openxmlformats.org/presentationml/2006/ole">
              <p:oleObj spid="_x0000_s118082" name="Equation" r:id="rId6" imgW="330057" imgH="241195" progId="">
                <p:embed/>
              </p:oleObj>
            </a:graphicData>
          </a:graphic>
        </p:graphicFrame>
        <p:graphicFrame>
          <p:nvGraphicFramePr>
            <p:cNvPr id="10" name="Object 10"/>
            <p:cNvGraphicFramePr>
              <a:graphicFrameLocks noChangeAspect="1"/>
            </p:cNvGraphicFramePr>
            <p:nvPr/>
          </p:nvGraphicFramePr>
          <p:xfrm>
            <a:off x="571472" y="3143248"/>
            <a:ext cx="357190" cy="457721"/>
          </p:xfrm>
          <a:graphic>
            <a:graphicData uri="http://schemas.openxmlformats.org/presentationml/2006/ole">
              <p:oleObj spid="_x0000_s118083" name="Equation" r:id="rId7" imgW="152202" imgH="177569" progId="">
                <p:embed/>
              </p:oleObj>
            </a:graphicData>
          </a:graphic>
        </p:graphicFrame>
        <p:cxnSp>
          <p:nvCxnSpPr>
            <p:cNvPr id="11" name="Прямая со стрелкой 10"/>
            <p:cNvCxnSpPr/>
            <p:nvPr/>
          </p:nvCxnSpPr>
          <p:spPr>
            <a:xfrm flipV="1">
              <a:off x="1000100" y="3429000"/>
              <a:ext cx="4214842" cy="952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rot="10800000" flipV="1">
              <a:off x="3500430" y="3929065"/>
              <a:ext cx="1714512" cy="1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rot="5400000">
              <a:off x="607986" y="1893084"/>
              <a:ext cx="3071041" cy="795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5400000">
              <a:off x="1607721" y="2249875"/>
              <a:ext cx="3786214" cy="796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Полилиния 14"/>
            <p:cNvSpPr/>
            <p:nvPr/>
          </p:nvSpPr>
          <p:spPr>
            <a:xfrm>
              <a:off x="1071538" y="357166"/>
              <a:ext cx="3429024" cy="3096878"/>
            </a:xfrm>
            <a:custGeom>
              <a:avLst/>
              <a:gdLst>
                <a:gd name="connsiteX0" fmla="*/ 0 w 3537678"/>
                <a:gd name="connsiteY0" fmla="*/ 2668250 h 2668250"/>
                <a:gd name="connsiteX1" fmla="*/ 704537 w 3537678"/>
                <a:gd name="connsiteY1" fmla="*/ 1349115 h 2668250"/>
                <a:gd name="connsiteX2" fmla="*/ 2773180 w 3537678"/>
                <a:gd name="connsiteY2" fmla="*/ 1139253 h 2668250"/>
                <a:gd name="connsiteX3" fmla="*/ 3537678 w 3537678"/>
                <a:gd name="connsiteY3" fmla="*/ 0 h 266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678" h="2668250">
                  <a:moveTo>
                    <a:pt x="0" y="2668250"/>
                  </a:moveTo>
                  <a:cubicBezTo>
                    <a:pt x="121170" y="2136099"/>
                    <a:pt x="242340" y="1603948"/>
                    <a:pt x="704537" y="1349115"/>
                  </a:cubicBezTo>
                  <a:cubicBezTo>
                    <a:pt x="1166734" y="1094282"/>
                    <a:pt x="2300990" y="1364106"/>
                    <a:pt x="2773180" y="1139253"/>
                  </a:cubicBezTo>
                  <a:cubicBezTo>
                    <a:pt x="3245370" y="914401"/>
                    <a:pt x="3391524" y="457200"/>
                    <a:pt x="3537678" y="0"/>
                  </a:cubicBezTo>
                </a:path>
              </a:pathLst>
            </a:custGeom>
            <a:ln w="57150"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071670" y="1714488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/>
            <p:cNvSpPr/>
            <p:nvPr/>
          </p:nvSpPr>
          <p:spPr>
            <a:xfrm>
              <a:off x="3428992" y="1714488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/>
            <p:cNvSpPr/>
            <p:nvPr/>
          </p:nvSpPr>
          <p:spPr>
            <a:xfrm>
              <a:off x="1428728" y="2143116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9" name="Прямая соединительная линия 18"/>
            <p:cNvCxnSpPr/>
            <p:nvPr/>
          </p:nvCxnSpPr>
          <p:spPr>
            <a:xfrm rot="5400000">
              <a:off x="642911" y="3786189"/>
              <a:ext cx="714380" cy="2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rot="10800000" flipV="1">
              <a:off x="1000100" y="3929066"/>
              <a:ext cx="2500330" cy="1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71539" y="3571876"/>
              <a:ext cx="1603628" cy="110281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err="1" smtClean="0"/>
                <a:t>Óz</a:t>
              </a:r>
              <a:r>
                <a:rPr lang="en-US" sz="2000" b="1" dirty="0" smtClean="0"/>
                <a:t> </a:t>
              </a:r>
              <a:r>
                <a:rPr lang="en-US" sz="2000" b="1" dirty="0" err="1" smtClean="0"/>
                <a:t>betinshe</a:t>
              </a:r>
              <a:r>
                <a:rPr lang="en-US" sz="2000" b="1" dirty="0" smtClean="0"/>
                <a:t> </a:t>
              </a:r>
            </a:p>
            <a:p>
              <a:pPr algn="ctr"/>
              <a:r>
                <a:rPr lang="en-US" sz="2000" b="1" dirty="0" err="1" smtClean="0"/>
                <a:t>bolmaǵan</a:t>
              </a:r>
              <a:endParaRPr lang="ru-RU" sz="2000" b="1" dirty="0" smtClean="0"/>
            </a:p>
            <a:p>
              <a:r>
                <a:rPr lang="ru-RU" sz="2000" b="1" dirty="0" smtClean="0"/>
                <a:t>       </a:t>
              </a:r>
              <a:r>
                <a:rPr lang="en-US" sz="2000" b="1" dirty="0" err="1" smtClean="0"/>
                <a:t>razryad</a:t>
              </a:r>
              <a:endParaRPr lang="ru-RU" sz="2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28993" y="3571876"/>
              <a:ext cx="1971173" cy="768625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b="1" dirty="0" smtClean="0"/>
                <a:t>   </a:t>
              </a:r>
              <a:r>
                <a:rPr lang="en-US" sz="2000" b="1" dirty="0" err="1" smtClean="0"/>
                <a:t>Óz</a:t>
              </a:r>
              <a:r>
                <a:rPr lang="en-US" sz="2000" b="1" dirty="0" smtClean="0"/>
                <a:t> </a:t>
              </a:r>
              <a:r>
                <a:rPr lang="en-US" sz="2000" b="1" dirty="0" err="1" smtClean="0"/>
                <a:t>betinshe</a:t>
              </a:r>
              <a:endParaRPr lang="ru-RU" sz="2000" b="1" dirty="0" smtClean="0"/>
            </a:p>
            <a:p>
              <a:pPr algn="ctr"/>
              <a:r>
                <a:rPr lang="ru-RU" sz="2000" b="1" dirty="0" smtClean="0"/>
                <a:t>       </a:t>
              </a:r>
              <a:r>
                <a:rPr lang="en-US" sz="2000" b="1" dirty="0" err="1" smtClean="0"/>
                <a:t>razryad</a:t>
              </a:r>
              <a:endParaRPr lang="ru-RU" sz="2000" b="1" dirty="0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4429124" y="357166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aphicFrame>
          <p:nvGraphicFramePr>
            <p:cNvPr id="24" name="Object 10"/>
            <p:cNvGraphicFramePr>
              <a:graphicFrameLocks noChangeAspect="1"/>
            </p:cNvGraphicFramePr>
            <p:nvPr/>
          </p:nvGraphicFramePr>
          <p:xfrm>
            <a:off x="1571604" y="2071678"/>
            <a:ext cx="357188" cy="425450"/>
          </p:xfrm>
          <a:graphic>
            <a:graphicData uri="http://schemas.openxmlformats.org/presentationml/2006/ole">
              <p:oleObj spid="_x0000_s118084" name="Equation" r:id="rId8" imgW="152268" imgH="164957" progId="">
                <p:embed/>
              </p:oleObj>
            </a:graphicData>
          </a:graphic>
        </p:graphicFrame>
        <p:graphicFrame>
          <p:nvGraphicFramePr>
            <p:cNvPr id="25" name="Object 11"/>
            <p:cNvGraphicFramePr>
              <a:graphicFrameLocks noChangeAspect="1"/>
            </p:cNvGraphicFramePr>
            <p:nvPr/>
          </p:nvGraphicFramePr>
          <p:xfrm>
            <a:off x="2214546" y="1285860"/>
            <a:ext cx="357188" cy="425450"/>
          </p:xfrm>
          <a:graphic>
            <a:graphicData uri="http://schemas.openxmlformats.org/presentationml/2006/ole">
              <p:oleObj spid="_x0000_s118085" name="Equation" r:id="rId9" imgW="152268" imgH="164957" progId="">
                <p:embed/>
              </p:oleObj>
            </a:graphicData>
          </a:graphic>
        </p:graphicFrame>
        <p:graphicFrame>
          <p:nvGraphicFramePr>
            <p:cNvPr id="26" name="Object 12"/>
            <p:cNvGraphicFramePr>
              <a:graphicFrameLocks noChangeAspect="1"/>
            </p:cNvGraphicFramePr>
            <p:nvPr/>
          </p:nvGraphicFramePr>
          <p:xfrm>
            <a:off x="3143240" y="1357298"/>
            <a:ext cx="357187" cy="458788"/>
          </p:xfrm>
          <a:graphic>
            <a:graphicData uri="http://schemas.openxmlformats.org/presentationml/2006/ole">
              <p:oleObj spid="_x0000_s118086" name="Equation" r:id="rId10" imgW="152202" imgH="177569" progId="">
                <p:embed/>
              </p:oleObj>
            </a:graphicData>
          </a:graphic>
        </p:graphicFrame>
        <p:sp>
          <p:nvSpPr>
            <p:cNvPr id="27" name="Овал 26"/>
            <p:cNvSpPr/>
            <p:nvPr/>
          </p:nvSpPr>
          <p:spPr>
            <a:xfrm>
              <a:off x="3929058" y="1428736"/>
              <a:ext cx="142876" cy="14287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aphicFrame>
          <p:nvGraphicFramePr>
            <p:cNvPr id="28" name="Object 13"/>
            <p:cNvGraphicFramePr>
              <a:graphicFrameLocks noChangeAspect="1"/>
            </p:cNvGraphicFramePr>
            <p:nvPr/>
          </p:nvGraphicFramePr>
          <p:xfrm>
            <a:off x="4071934" y="1285860"/>
            <a:ext cx="387350" cy="427038"/>
          </p:xfrm>
          <a:graphic>
            <a:graphicData uri="http://schemas.openxmlformats.org/presentationml/2006/ole">
              <p:oleObj spid="_x0000_s118087" name="Equation" r:id="rId11" imgW="164885" imgH="164885" progId="">
                <p:embed/>
              </p:oleObj>
            </a:graphicData>
          </a:graphic>
        </p:graphicFrame>
        <p:graphicFrame>
          <p:nvGraphicFramePr>
            <p:cNvPr id="29" name="Object 14"/>
            <p:cNvGraphicFramePr>
              <a:graphicFrameLocks noChangeAspect="1"/>
            </p:cNvGraphicFramePr>
            <p:nvPr/>
          </p:nvGraphicFramePr>
          <p:xfrm>
            <a:off x="4572000" y="214290"/>
            <a:ext cx="357188" cy="427038"/>
          </p:xfrm>
          <a:graphic>
            <a:graphicData uri="http://schemas.openxmlformats.org/presentationml/2006/ole">
              <p:oleObj spid="_x0000_s118088" name="Equation" r:id="rId12" imgW="152268" imgH="164957" progId="">
                <p:embed/>
              </p:oleObj>
            </a:graphicData>
          </a:graphic>
        </p:graphicFrame>
        <p:graphicFrame>
          <p:nvGraphicFramePr>
            <p:cNvPr id="30" name="Object 15"/>
            <p:cNvGraphicFramePr>
              <a:graphicFrameLocks noChangeAspect="1"/>
            </p:cNvGraphicFramePr>
            <p:nvPr/>
          </p:nvGraphicFramePr>
          <p:xfrm>
            <a:off x="1214414" y="2643182"/>
            <a:ext cx="207962" cy="427038"/>
          </p:xfrm>
          <a:graphic>
            <a:graphicData uri="http://schemas.openxmlformats.org/presentationml/2006/ole">
              <p:oleObj spid="_x0000_s118089" name="Equation" r:id="rId13" imgW="88707" imgH="164742" progId="">
                <p:embed/>
              </p:oleObj>
            </a:graphicData>
          </a:graphic>
        </p:graphicFrame>
        <p:graphicFrame>
          <p:nvGraphicFramePr>
            <p:cNvPr id="31" name="Object 16"/>
            <p:cNvGraphicFramePr>
              <a:graphicFrameLocks noChangeAspect="1"/>
            </p:cNvGraphicFramePr>
            <p:nvPr/>
          </p:nvGraphicFramePr>
          <p:xfrm>
            <a:off x="2643174" y="1785926"/>
            <a:ext cx="296863" cy="427038"/>
          </p:xfrm>
          <a:graphic>
            <a:graphicData uri="http://schemas.openxmlformats.org/presentationml/2006/ole">
              <p:oleObj spid="_x0000_s118090" name="Equation" r:id="rId14" imgW="126780" imgH="164814" progId="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Óz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betinshe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bolmaǵan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gaz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razryadı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66800" y="1371600"/>
            <a:ext cx="70866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IONIZATOR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838200" y="3200400"/>
            <a:ext cx="7543800" cy="304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752600" y="4038600"/>
            <a:ext cx="228600" cy="144780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7315200" y="4038600"/>
            <a:ext cx="228600" cy="144780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7391400" y="4800600"/>
            <a:ext cx="1295400" cy="1588"/>
          </a:xfrm>
          <a:prstGeom prst="line">
            <a:avLst/>
          </a:prstGeom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57200" y="4800600"/>
            <a:ext cx="1295400" cy="1588"/>
          </a:xfrm>
          <a:prstGeom prst="line">
            <a:avLst/>
          </a:prstGeom>
          <a:ln w="76200"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2667000" y="4114800"/>
            <a:ext cx="1143000" cy="11430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ATOM</a:t>
            </a:r>
            <a:endParaRPr lang="ru-RU" b="1" dirty="0">
              <a:solidFill>
                <a:schemeClr val="tx1"/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rot="5400000">
            <a:off x="2515394" y="3123406"/>
            <a:ext cx="1371600" cy="1588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rot="5400000">
            <a:off x="5639594" y="2742406"/>
            <a:ext cx="609600" cy="1588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rot="5400000">
            <a:off x="6325394" y="2742406"/>
            <a:ext cx="609600" cy="1588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rot="5400000">
            <a:off x="4267994" y="2742406"/>
            <a:ext cx="609600" cy="1588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rot="5400000">
            <a:off x="4953794" y="2742406"/>
            <a:ext cx="609600" cy="1588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rot="5400000">
            <a:off x="2210594" y="2742406"/>
            <a:ext cx="609600" cy="1588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rot="5400000">
            <a:off x="3582194" y="2742406"/>
            <a:ext cx="609600" cy="1588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4038600" y="3276600"/>
            <a:ext cx="1143000" cy="1143000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ION</a:t>
            </a:r>
            <a:endParaRPr lang="ru-RU" b="1" dirty="0" smtClean="0">
              <a:solidFill>
                <a:schemeClr val="tx1"/>
              </a:solidFill>
            </a:endParaRPr>
          </a:p>
          <a:p>
            <a:pPr algn="ctr"/>
            <a:r>
              <a:rPr lang="ru-RU" b="1" dirty="0" smtClean="0">
                <a:solidFill>
                  <a:schemeClr val="tx1"/>
                </a:solidFill>
              </a:rPr>
              <a:t>+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4495800" y="5181600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</a:rPr>
              <a:t>е</a:t>
            </a:r>
            <a:endParaRPr lang="ru-RU" sz="2000" b="1" dirty="0">
              <a:solidFill>
                <a:schemeClr val="tx1"/>
              </a:solidFill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3581400" y="4038600"/>
            <a:ext cx="838200" cy="4572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3657600" y="4800600"/>
            <a:ext cx="762000" cy="4572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7200" y="4191000"/>
            <a:ext cx="1208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KATOD</a:t>
            </a:r>
            <a:endParaRPr lang="ru-RU" sz="28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620000" y="4191000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ANOD</a:t>
            </a:r>
            <a:endParaRPr lang="ru-RU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286248" y="614364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GAZ</a:t>
            </a:r>
            <a:endParaRPr lang="ru-R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24" grpId="0" animBg="1"/>
      <p:bldP spid="24" grpId="1" animBg="1"/>
      <p:bldP spid="25" grpId="0" animBg="1"/>
      <p:bldP spid="25" grpId="1" animBg="1"/>
      <p:bldP spid="25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Óz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betinshe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gaz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razryadı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b="1" dirty="0" smtClean="0"/>
          </a:p>
          <a:p>
            <a:pPr marL="0" indent="0" algn="ctr">
              <a:buNone/>
            </a:pP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baǵanasına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túsirilgen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kernew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asqanda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ionizator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payda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etken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elektr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maydanı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arqalı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tezletilgen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birlemshi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elektronlardıń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urılıwı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nátiyjesinde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molekulaların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ionlastırıp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ekilemshi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elektronlar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ionlar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payda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qıladı</a:t>
            </a:r>
            <a:r>
              <a:rPr lang="en-US" sz="2800" b="1" dirty="0" smtClean="0"/>
              <a:t>. </a:t>
            </a:r>
            <a:r>
              <a:rPr lang="en-US" sz="2800" b="1" dirty="0" err="1" smtClean="0"/>
              <a:t>Elektronlar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ionlardıń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ulıwma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muǵdarı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anodqa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jaqınlasıwında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lavinaǵa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uqsap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asadı</a:t>
            </a:r>
            <a:r>
              <a:rPr lang="en-US" sz="2800" b="1" dirty="0" smtClean="0"/>
              <a:t>. Sol </a:t>
            </a:r>
            <a:r>
              <a:rPr lang="en-US" sz="2800" b="1" dirty="0" err="1" smtClean="0"/>
              <a:t>proces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razryadınıń</a:t>
            </a:r>
            <a:r>
              <a:rPr lang="en-US" sz="2800" b="1" dirty="0" smtClean="0"/>
              <a:t> volt – </a:t>
            </a:r>
            <a:r>
              <a:rPr lang="en-US" sz="2800" b="1" dirty="0" err="1" smtClean="0"/>
              <a:t>amper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xarakteristikasınıń</a:t>
            </a:r>
            <a:r>
              <a:rPr lang="en-US" sz="2800" b="1" dirty="0" smtClean="0"/>
              <a:t> </a:t>
            </a:r>
            <a:r>
              <a:rPr lang="en-US" sz="2800" b="1" i="1" dirty="0" smtClean="0"/>
              <a:t>CD </a:t>
            </a:r>
            <a:r>
              <a:rPr lang="en-US" sz="2800" b="1" dirty="0" err="1" smtClean="0"/>
              <a:t>bóliminde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toktıń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asıwına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sebep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boladı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hám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ol</a:t>
            </a:r>
            <a:r>
              <a:rPr lang="en-US" sz="2800" b="1" dirty="0" smtClean="0"/>
              <a:t> </a:t>
            </a:r>
            <a:r>
              <a:rPr lang="en-US" sz="2800" b="1" i="1" dirty="0" err="1" smtClean="0"/>
              <a:t>soqqı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ionlasıwı</a:t>
            </a:r>
            <a:r>
              <a:rPr lang="en-US" sz="2800" b="1" i="1" dirty="0" smtClean="0"/>
              <a:t> </a:t>
            </a:r>
            <a:r>
              <a:rPr lang="en-US" sz="2800" b="1" dirty="0" err="1" smtClean="0"/>
              <a:t>dep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ataladı</a:t>
            </a:r>
            <a:r>
              <a:rPr lang="en-US" sz="2800" b="1" dirty="0" smtClean="0"/>
              <a:t>. 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Скругленный прямоугольник 66"/>
          <p:cNvSpPr/>
          <p:nvPr/>
        </p:nvSpPr>
        <p:spPr>
          <a:xfrm>
            <a:off x="3352800" y="5715000"/>
            <a:ext cx="4114800" cy="9906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Elektronlardıń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atomlar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menen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urılıwındaǵı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ionlasıwı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838200" y="4800600"/>
            <a:ext cx="1143000" cy="11430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ATOM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5181600" y="4038600"/>
            <a:ext cx="1143000" cy="1143000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ION</a:t>
            </a:r>
            <a:endParaRPr lang="ru-RU" b="1" dirty="0" smtClean="0">
              <a:solidFill>
                <a:schemeClr val="tx1"/>
              </a:solidFill>
            </a:endParaRPr>
          </a:p>
          <a:p>
            <a:pPr algn="ctr"/>
            <a:r>
              <a:rPr lang="ru-RU" b="1" dirty="0" smtClean="0">
                <a:solidFill>
                  <a:schemeClr val="tx1"/>
                </a:solidFill>
              </a:rPr>
              <a:t>+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2743200" y="2590800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</a:rPr>
              <a:t>е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4495800" y="3048000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</a:rPr>
              <a:t>е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2590800" y="5562600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</a:rPr>
              <a:t>е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304800" y="6019800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</a:rPr>
              <a:t>е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38200" y="3352800"/>
            <a:ext cx="1143000" cy="1143000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ION</a:t>
            </a:r>
            <a:endParaRPr lang="ru-RU" b="1" dirty="0" smtClean="0">
              <a:solidFill>
                <a:schemeClr val="tx1"/>
              </a:solidFill>
            </a:endParaRPr>
          </a:p>
          <a:p>
            <a:pPr algn="ctr"/>
            <a:r>
              <a:rPr lang="ru-RU" b="1" dirty="0" smtClean="0">
                <a:solidFill>
                  <a:schemeClr val="tx1"/>
                </a:solidFill>
              </a:rPr>
              <a:t>+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2209800" y="838200"/>
            <a:ext cx="1143000" cy="1143000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ION</a:t>
            </a:r>
            <a:endParaRPr lang="ru-RU" b="1" dirty="0" smtClean="0">
              <a:solidFill>
                <a:schemeClr val="tx1"/>
              </a:solidFill>
            </a:endParaRPr>
          </a:p>
          <a:p>
            <a:pPr algn="ctr"/>
            <a:r>
              <a:rPr lang="ru-RU" b="1" dirty="0" smtClean="0">
                <a:solidFill>
                  <a:schemeClr val="tx1"/>
                </a:solidFill>
              </a:rPr>
              <a:t>+м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3505200" y="4191000"/>
            <a:ext cx="1143000" cy="11430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АТОМ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5562600" y="1905000"/>
            <a:ext cx="1143000" cy="11430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ATOM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001000" y="3505200"/>
            <a:ext cx="1143000" cy="11430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ATOM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762000" y="1676400"/>
            <a:ext cx="1143000" cy="11430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ATOM</a:t>
            </a:r>
            <a:endParaRPr lang="ru-RU" b="1" dirty="0">
              <a:solidFill>
                <a:schemeClr val="tx1"/>
              </a:solidFill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 flipV="1">
            <a:off x="609600" y="5715000"/>
            <a:ext cx="533400" cy="381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6" idx="2"/>
          </p:cNvCxnSpPr>
          <p:nvPr/>
        </p:nvCxnSpPr>
        <p:spPr>
          <a:xfrm>
            <a:off x="1752600" y="2514600"/>
            <a:ext cx="990600" cy="304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endCxn id="17" idx="2"/>
          </p:cNvCxnSpPr>
          <p:nvPr/>
        </p:nvCxnSpPr>
        <p:spPr>
          <a:xfrm>
            <a:off x="1752600" y="5638800"/>
            <a:ext cx="838200" cy="152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rot="16200000" flipV="1">
            <a:off x="1066800" y="4572000"/>
            <a:ext cx="685800" cy="76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1828800" y="1600200"/>
            <a:ext cx="533400" cy="381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rot="5400000" flipH="1" flipV="1">
            <a:off x="4000500" y="3771900"/>
            <a:ext cx="838200" cy="3048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V="1">
            <a:off x="4572000" y="4648200"/>
            <a:ext cx="762000" cy="1524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V="1">
            <a:off x="3048000" y="5181600"/>
            <a:ext cx="533400" cy="3810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rot="5400000" flipH="1" flipV="1">
            <a:off x="-1066800" y="4114800"/>
            <a:ext cx="33528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Овал 44"/>
          <p:cNvSpPr/>
          <p:nvPr/>
        </p:nvSpPr>
        <p:spPr>
          <a:xfrm>
            <a:off x="6172200" y="990600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</a:rPr>
              <a:t>е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46" name="Овал 45"/>
          <p:cNvSpPr/>
          <p:nvPr/>
        </p:nvSpPr>
        <p:spPr>
          <a:xfrm>
            <a:off x="7086600" y="4724400"/>
            <a:ext cx="457200" cy="4572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</a:rPr>
              <a:t>е</a:t>
            </a:r>
            <a:endParaRPr lang="ru-RU" sz="2000" b="1" dirty="0">
              <a:solidFill>
                <a:schemeClr val="tx1"/>
              </a:solidFill>
            </a:endParaRPr>
          </a:p>
        </p:txBody>
      </p:sp>
      <p:cxnSp>
        <p:nvCxnSpPr>
          <p:cNvPr id="47" name="Прямая со стрелкой 46"/>
          <p:cNvCxnSpPr>
            <a:stCxn id="16" idx="7"/>
          </p:cNvCxnSpPr>
          <p:nvPr/>
        </p:nvCxnSpPr>
        <p:spPr>
          <a:xfrm rot="5400000" flipH="1" flipV="1">
            <a:off x="5038445" y="2438401"/>
            <a:ext cx="524155" cy="828955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endCxn id="51" idx="3"/>
          </p:cNvCxnSpPr>
          <p:nvPr/>
        </p:nvCxnSpPr>
        <p:spPr>
          <a:xfrm flipV="1">
            <a:off x="6629400" y="2194812"/>
            <a:ext cx="1081789" cy="31054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Овал 50"/>
          <p:cNvSpPr/>
          <p:nvPr/>
        </p:nvSpPr>
        <p:spPr>
          <a:xfrm>
            <a:off x="7543800" y="1219200"/>
            <a:ext cx="1143000" cy="1143000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ION</a:t>
            </a:r>
            <a:endParaRPr lang="ru-RU" b="1" dirty="0" smtClean="0">
              <a:solidFill>
                <a:schemeClr val="tx1"/>
              </a:solidFill>
            </a:endParaRPr>
          </a:p>
          <a:p>
            <a:pPr algn="ctr"/>
            <a:r>
              <a:rPr lang="ru-RU" b="1" dirty="0" smtClean="0">
                <a:solidFill>
                  <a:schemeClr val="tx1"/>
                </a:solidFill>
              </a:rPr>
              <a:t>+м</a:t>
            </a:r>
            <a:endParaRPr lang="ru-RU" b="1" dirty="0">
              <a:solidFill>
                <a:schemeClr val="tx1"/>
              </a:solidFill>
            </a:endParaRPr>
          </a:p>
        </p:txBody>
      </p:sp>
      <p:cxnSp>
        <p:nvCxnSpPr>
          <p:cNvPr id="52" name="Прямая со стрелкой 51"/>
          <p:cNvCxnSpPr>
            <a:endCxn id="45" idx="4"/>
          </p:cNvCxnSpPr>
          <p:nvPr/>
        </p:nvCxnSpPr>
        <p:spPr>
          <a:xfrm rot="5400000" flipH="1" flipV="1">
            <a:off x="6024422" y="1747978"/>
            <a:ext cx="676556" cy="76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Овал 54"/>
          <p:cNvSpPr/>
          <p:nvPr/>
        </p:nvSpPr>
        <p:spPr>
          <a:xfrm>
            <a:off x="8001000" y="5029200"/>
            <a:ext cx="1143000" cy="1143000"/>
          </a:xfrm>
          <a:prstGeom prst="ellipse">
            <a:avLst/>
          </a:prstGeom>
          <a:solidFill>
            <a:srgbClr val="FF7C80"/>
          </a:solidFill>
          <a:ln>
            <a:solidFill>
              <a:srgbClr val="FF7C8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ION</a:t>
            </a:r>
            <a:endParaRPr lang="ru-RU" b="1" dirty="0" smtClean="0">
              <a:solidFill>
                <a:schemeClr val="tx1"/>
              </a:solidFill>
            </a:endParaRPr>
          </a:p>
          <a:p>
            <a:pPr algn="ctr"/>
            <a:r>
              <a:rPr lang="ru-RU" b="1" dirty="0" smtClean="0">
                <a:solidFill>
                  <a:schemeClr val="tx1"/>
                </a:solidFill>
              </a:rPr>
              <a:t>+м</a:t>
            </a:r>
            <a:endParaRPr lang="ru-RU" b="1" dirty="0">
              <a:solidFill>
                <a:schemeClr val="tx1"/>
              </a:solidFill>
            </a:endParaRPr>
          </a:p>
        </p:txBody>
      </p:sp>
      <p:cxnSp>
        <p:nvCxnSpPr>
          <p:cNvPr id="56" name="Прямая со стрелкой 55"/>
          <p:cNvCxnSpPr/>
          <p:nvPr/>
        </p:nvCxnSpPr>
        <p:spPr>
          <a:xfrm rot="16200000" flipH="1">
            <a:off x="6286500" y="1714500"/>
            <a:ext cx="2286000" cy="17526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rot="5400000">
            <a:off x="8306594" y="4952206"/>
            <a:ext cx="609600" cy="158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rot="10800000" flipV="1">
            <a:off x="7467600" y="4267200"/>
            <a:ext cx="533400" cy="457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5537" name="Object 1"/>
          <p:cNvGraphicFramePr>
            <a:graphicFrameLocks noChangeAspect="1"/>
          </p:cNvGraphicFramePr>
          <p:nvPr/>
        </p:nvGraphicFramePr>
        <p:xfrm>
          <a:off x="5638800" y="5649227"/>
          <a:ext cx="1676400" cy="1041133"/>
        </p:xfrm>
        <a:graphic>
          <a:graphicData uri="http://schemas.openxmlformats.org/presentationml/2006/ole">
            <p:oleObj spid="_x0000_s65782" name="Equation" r:id="rId4" imgW="672808" imgH="418918" progId="">
              <p:embed/>
            </p:oleObj>
          </a:graphicData>
        </a:graphic>
      </p:graphicFrame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3581400" y="5638800"/>
          <a:ext cx="1676400" cy="1058333"/>
        </p:xfrm>
        <a:graphic>
          <a:graphicData uri="http://schemas.openxmlformats.org/presentationml/2006/ole">
            <p:oleObj spid="_x0000_s65783" name="Equation" r:id="rId5" imgW="571252" imgH="418918" progId="">
              <p:embed/>
            </p:oleObj>
          </a:graphicData>
        </a:graphic>
      </p:graphicFrame>
      <p:sp>
        <p:nvSpPr>
          <p:cNvPr id="66" name="Прямоугольник 65"/>
          <p:cNvSpPr/>
          <p:nvPr/>
        </p:nvSpPr>
        <p:spPr>
          <a:xfrm>
            <a:off x="1981200" y="4419600"/>
            <a:ext cx="67056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1" dirty="0" err="1" smtClean="0"/>
              <a:t>Ionlasıw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shárti</a:t>
            </a:r>
            <a:r>
              <a:rPr lang="en-US" sz="2400" b="1" i="1" dirty="0" smtClean="0"/>
              <a:t> – </a:t>
            </a:r>
            <a:r>
              <a:rPr lang="en-US" sz="2400" b="1" dirty="0" err="1" smtClean="0"/>
              <a:t>elektronnıń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kinetikalıq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Ai </a:t>
            </a:r>
            <a:r>
              <a:rPr lang="en-US" sz="2400" b="1" dirty="0" err="1" smtClean="0"/>
              <a:t>neytral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atomnıń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ionlasıwına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sarp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bolmawı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kerek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Katodtan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elektronlardıń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emissiyası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4754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b="1" i="1" dirty="0" smtClean="0"/>
          </a:p>
          <a:p>
            <a:pPr marL="0" indent="0" algn="ctr">
              <a:buNone/>
            </a:pPr>
            <a:r>
              <a:rPr lang="en-US" sz="2800" b="1" i="1" dirty="0" err="1" smtClean="0"/>
              <a:t>Termoelektron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emissiya</a:t>
            </a:r>
            <a:r>
              <a:rPr lang="en-US" sz="2800" b="1" i="1" dirty="0" smtClean="0"/>
              <a:t> </a:t>
            </a:r>
            <a:r>
              <a:rPr lang="en-US" sz="2800" b="1" dirty="0" err="1" smtClean="0"/>
              <a:t>dep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qızǵan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katodtan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elektronlardıń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shashıraw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procesine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aytıladı</a:t>
            </a:r>
            <a:r>
              <a:rPr lang="en-US" sz="2800" b="1" dirty="0" smtClean="0"/>
              <a:t>. </a:t>
            </a:r>
            <a:r>
              <a:rPr lang="uz-Cyrl-UZ" dirty="0" smtClean="0"/>
              <a:t>	</a:t>
            </a:r>
            <a:r>
              <a:rPr lang="en-US" sz="2800" b="1" dirty="0" err="1" smtClean="0"/>
              <a:t>Sezilerli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kernewlerde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boslıqları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arasında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elektr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maydanı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arqalı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tezletilgen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oń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ionlar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jeterli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energiyaǵa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iye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bolǵanda</a:t>
            </a:r>
            <a:r>
              <a:rPr lang="en-US" sz="2800" b="1" dirty="0" smtClean="0"/>
              <a:t> </a:t>
            </a:r>
            <a:r>
              <a:rPr lang="en-US" sz="2800" b="1" i="1" dirty="0" err="1" smtClean="0"/>
              <a:t>ionlar</a:t>
            </a:r>
            <a:r>
              <a:rPr lang="en-US" sz="2800" b="1" i="1" dirty="0" smtClean="0"/>
              <a:t> </a:t>
            </a:r>
            <a:r>
              <a:rPr lang="en-US" sz="2800" b="1" i="1" dirty="0" err="1" smtClean="0"/>
              <a:t>lavinasın</a:t>
            </a:r>
            <a:r>
              <a:rPr lang="en-US" sz="2800" b="1" i="1" dirty="0" smtClean="0"/>
              <a:t> </a:t>
            </a:r>
            <a:r>
              <a:rPr lang="en-US" sz="2800" b="1" dirty="0" err="1" smtClean="0"/>
              <a:t>keltirip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shıǵaradı</a:t>
            </a:r>
            <a:r>
              <a:rPr lang="en-US" sz="2800" b="1" dirty="0" smtClean="0"/>
              <a:t>. </a:t>
            </a:r>
            <a:r>
              <a:rPr lang="en-US" sz="2800" b="1" dirty="0" err="1" smtClean="0"/>
              <a:t>Elektronlar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lavinası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menen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birge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ionlar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lavinasınıń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payda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bolıwı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tok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kúshi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kernewi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artpastan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birden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asıp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baradı</a:t>
            </a:r>
            <a:r>
              <a:rPr lang="en-US" sz="2800" b="1" dirty="0" smtClean="0"/>
              <a:t> (</a:t>
            </a:r>
            <a:r>
              <a:rPr lang="en-US" sz="2800" b="1" dirty="0" err="1" smtClean="0"/>
              <a:t>gaz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razryadı</a:t>
            </a:r>
            <a:r>
              <a:rPr lang="en-US" sz="2800" b="1" dirty="0" smtClean="0"/>
              <a:t> volt – </a:t>
            </a:r>
            <a:r>
              <a:rPr lang="en-US" sz="2800" b="1" dirty="0" err="1" smtClean="0"/>
              <a:t>amper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xarakteristikasınıń</a:t>
            </a:r>
            <a:r>
              <a:rPr lang="en-US" sz="2800" b="1" dirty="0" smtClean="0"/>
              <a:t> </a:t>
            </a:r>
            <a:r>
              <a:rPr lang="en-US" sz="2800" b="1" i="1" dirty="0" smtClean="0"/>
              <a:t>DE </a:t>
            </a:r>
            <a:r>
              <a:rPr lang="en-US" sz="2800" b="1" dirty="0" err="1" smtClean="0"/>
              <a:t>bólimi</a:t>
            </a:r>
            <a:r>
              <a:rPr lang="en-US" sz="2800" b="1" dirty="0" smtClean="0"/>
              <a:t>). </a:t>
            </a:r>
            <a:endParaRPr lang="ru-RU" sz="3000" b="1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Óz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betinshe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razryadlardıń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túrleri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410200"/>
          </a:xfrm>
        </p:spPr>
        <p:txBody>
          <a:bodyPr>
            <a:noAutofit/>
          </a:bodyPr>
          <a:lstStyle/>
          <a:p>
            <a:pPr lvl="0" algn="just"/>
            <a:r>
              <a:rPr lang="en-US" sz="2400" b="1" i="1" dirty="0" err="1" smtClean="0"/>
              <a:t>Tútewshi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razryad</a:t>
            </a:r>
            <a:r>
              <a:rPr lang="en-US" sz="2400" b="1" i="1" dirty="0" smtClean="0"/>
              <a:t> – </a:t>
            </a:r>
            <a:r>
              <a:rPr lang="en-US" sz="2400" b="1" dirty="0" err="1" smtClean="0"/>
              <a:t>tómen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basımlarda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</a:t>
            </a:r>
            <a:endParaRPr lang="ru-RU" sz="2400" b="1" dirty="0" smtClean="0"/>
          </a:p>
          <a:p>
            <a:pPr lvl="0" algn="just"/>
            <a:r>
              <a:rPr lang="en-US" sz="2400" b="1" i="1" dirty="0" err="1" smtClean="0"/>
              <a:t>Ushqınlı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razryad</a:t>
            </a:r>
            <a:r>
              <a:rPr lang="en-US" sz="2400" b="1" i="1" dirty="0" smtClean="0"/>
              <a:t> – </a:t>
            </a:r>
            <a:r>
              <a:rPr lang="en-US" sz="2400" b="1" dirty="0" err="1" smtClean="0"/>
              <a:t>atmosfera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basımı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astında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gazlarda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kernewliligi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shamasında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lvl="0" algn="just"/>
            <a:r>
              <a:rPr lang="en-US" sz="2400" b="1" i="1" dirty="0" err="1" smtClean="0"/>
              <a:t>Doǵalı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razryad</a:t>
            </a:r>
            <a:r>
              <a:rPr lang="en-US" sz="2400" b="1" i="1" dirty="0" smtClean="0"/>
              <a:t> – </a:t>
            </a:r>
            <a:r>
              <a:rPr lang="en-US" sz="2400" b="1" dirty="0" smtClean="0"/>
              <a:t>sol </a:t>
            </a:r>
            <a:r>
              <a:rPr lang="en-US" sz="2400" b="1" dirty="0" err="1" smtClean="0"/>
              <a:t>hallarda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baqlanadı</a:t>
            </a:r>
            <a:r>
              <a:rPr lang="en-US" sz="2400" b="1" dirty="0" smtClean="0"/>
              <a:t>: </a:t>
            </a:r>
          </a:p>
          <a:p>
            <a:pPr lvl="0" algn="just">
              <a:buNone/>
            </a:pPr>
            <a:r>
              <a:rPr lang="en-US" sz="2400" b="1" dirty="0" smtClean="0"/>
              <a:t>	a) </a:t>
            </a:r>
            <a:r>
              <a:rPr lang="en-US" sz="2400" b="1" dirty="0" err="1" smtClean="0"/>
              <a:t>kúshli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derek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arqalı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ushqınlı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razryad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janǵanınan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elektrodlar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arasındaǵı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kemeytirilgende</a:t>
            </a:r>
            <a:r>
              <a:rPr lang="en-US" sz="2400" b="1" dirty="0" smtClean="0"/>
              <a:t>;</a:t>
            </a:r>
          </a:p>
          <a:p>
            <a:pPr lvl="0" algn="just">
              <a:buNone/>
            </a:pPr>
            <a:r>
              <a:rPr lang="en-US" sz="2400" b="1" dirty="0"/>
              <a:t>	</a:t>
            </a:r>
            <a:r>
              <a:rPr lang="en-US" sz="2400" b="1" dirty="0" smtClean="0"/>
              <a:t>b</a:t>
            </a:r>
            <a:r>
              <a:rPr lang="ru-RU" sz="2400" b="1" dirty="0"/>
              <a:t>) </a:t>
            </a:r>
            <a:r>
              <a:rPr lang="en-US" sz="2400" b="1" dirty="0" err="1" smtClean="0"/>
              <a:t>ushqın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basqıshın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ótkende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elektrodlardı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jaqinlastırıp</a:t>
            </a:r>
            <a:r>
              <a:rPr lang="en-US" sz="2400" b="1" dirty="0" smtClean="0"/>
              <a:t> </a:t>
            </a:r>
            <a:r>
              <a:rPr lang="en-US" sz="2400" b="1" dirty="0" err="1"/>
              <a:t>bir</a:t>
            </a:r>
            <a:r>
              <a:rPr lang="en-US" sz="2400" b="1" dirty="0"/>
              <a:t> – </a:t>
            </a:r>
            <a:r>
              <a:rPr lang="en-US" sz="2400" b="1" dirty="0" err="1" smtClean="0"/>
              <a:t>birine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tiygizilgennen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ajratılǵanda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lvl="0" algn="just"/>
            <a:r>
              <a:rPr lang="en-US" sz="2400" b="1" i="1" dirty="0" err="1" smtClean="0"/>
              <a:t>Tajlı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razryad</a:t>
            </a:r>
            <a:r>
              <a:rPr lang="en-US" sz="2400" b="1" i="1" dirty="0" smtClean="0"/>
              <a:t> – </a:t>
            </a:r>
            <a:r>
              <a:rPr lang="en-US" sz="2400" b="1" dirty="0" err="1" smtClean="0"/>
              <a:t>úlken</a:t>
            </a:r>
            <a:r>
              <a:rPr lang="en-US" sz="2400" b="1" dirty="0" smtClean="0"/>
              <a:t> bet </a:t>
            </a:r>
            <a:r>
              <a:rPr lang="en-US" sz="2400" b="1" dirty="0" err="1" smtClean="0"/>
              <a:t>iymekliklerine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iye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elektrodlar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átirapındaǵı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birtekli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bolmaǵan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úlken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basım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barlıǵında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boladı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0" y="142852"/>
            <a:ext cx="9144000" cy="6397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Atmosferadaǵı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gaz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razryadları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ontrols>
      <p:control spid="106534" name="ShockwaveFlash1" r:id="rId2" imgW="1828571" imgH="1828571"/>
    </p:controls>
    <p:extLst>
      <p:ext uri="{BB962C8B-B14F-4D97-AF65-F5344CB8AC3E}">
        <p14:creationId xmlns="" xmlns:p14="http://schemas.microsoft.com/office/powerpoint/2010/main" val="39253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Plazma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1000" y="1371600"/>
            <a:ext cx="8458200" cy="51054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600" b="1" i="1" dirty="0" smtClean="0"/>
              <a:t>		</a:t>
            </a:r>
            <a:r>
              <a:rPr lang="en-US" sz="2600" b="1" i="1" dirty="0" err="1" smtClean="0"/>
              <a:t>Plazma</a:t>
            </a:r>
            <a:r>
              <a:rPr lang="en-US" sz="2600" b="1" i="1" dirty="0" smtClean="0"/>
              <a:t> – </a:t>
            </a:r>
            <a:r>
              <a:rPr lang="en-US" sz="2600" b="1" dirty="0" err="1" smtClean="0"/>
              <a:t>bul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bir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bólimi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yaki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tolıq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ionlasqan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gaz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bolıp</a:t>
            </a:r>
            <a:r>
              <a:rPr lang="en-US" sz="2600" b="1" dirty="0" smtClean="0"/>
              <a:t>, </a:t>
            </a:r>
            <a:r>
              <a:rPr lang="en-US" sz="2600" b="1" dirty="0" err="1" smtClean="0"/>
              <a:t>onda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oń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teris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zaryadlar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tıǵızlıǵı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bir</a:t>
            </a:r>
            <a:r>
              <a:rPr lang="en-US" sz="2600" b="1" dirty="0" smtClean="0"/>
              <a:t> – </a:t>
            </a:r>
            <a:r>
              <a:rPr lang="en-US" sz="2600" b="1" dirty="0" err="1" smtClean="0"/>
              <a:t>birine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teń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boladı</a:t>
            </a:r>
            <a:r>
              <a:rPr lang="en-US" sz="2600" b="1" dirty="0" smtClean="0"/>
              <a:t>. </a:t>
            </a:r>
          </a:p>
          <a:p>
            <a:pPr algn="just">
              <a:buNone/>
            </a:pPr>
            <a:r>
              <a:rPr lang="en-US" sz="2600" b="1" dirty="0" smtClean="0"/>
              <a:t>		</a:t>
            </a:r>
            <a:r>
              <a:rPr lang="en-US" sz="2600" b="1" dirty="0" err="1" smtClean="0"/>
              <a:t>Plazma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elektr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neytral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sistema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boladı</a:t>
            </a:r>
            <a:r>
              <a:rPr lang="en-US" sz="2600" b="1" dirty="0" smtClean="0"/>
              <a:t>. </a:t>
            </a:r>
            <a:r>
              <a:rPr lang="en-US" sz="2600" b="1" dirty="0" err="1" smtClean="0"/>
              <a:t>Ionlasıw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dárejesi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qıylı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bolıwı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múmkin</a:t>
            </a:r>
            <a:r>
              <a:rPr lang="en-US" sz="2600" b="1" dirty="0" smtClean="0"/>
              <a:t>. </a:t>
            </a:r>
            <a:r>
              <a:rPr lang="en-US" sz="2600" b="1" dirty="0" err="1" smtClean="0"/>
              <a:t>Tolıq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ionlasqan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plazmada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neytral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atomlar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bolmaydı</a:t>
            </a:r>
            <a:r>
              <a:rPr lang="en-US" sz="2600" b="1" dirty="0" smtClean="0"/>
              <a:t>.</a:t>
            </a:r>
            <a:r>
              <a:rPr lang="ru-RU" sz="2600" b="1" dirty="0" smtClean="0"/>
              <a:t> </a:t>
            </a:r>
          </a:p>
          <a:p>
            <a:pPr algn="just">
              <a:buNone/>
            </a:pPr>
            <a:r>
              <a:rPr lang="en-US" sz="2600" b="1" dirty="0" smtClean="0"/>
              <a:t>		</a:t>
            </a:r>
            <a:r>
              <a:rPr lang="en-US" sz="2600" b="1" dirty="0" err="1" smtClean="0"/>
              <a:t>Gazlardı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qızdırıwdan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tısqarı</a:t>
            </a:r>
            <a:r>
              <a:rPr lang="en-US" sz="2600" b="1" dirty="0" smtClean="0"/>
              <a:t>, </a:t>
            </a:r>
            <a:r>
              <a:rPr lang="en-US" sz="2600" b="1" dirty="0" err="1" smtClean="0"/>
              <a:t>túrli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nurlanıw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hám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tezletilgen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zaryadlanǵan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bóleksheler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menen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atqılaǵanda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plazma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payda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bolıwı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múmkin</a:t>
            </a:r>
            <a:r>
              <a:rPr lang="en-US" sz="2600" b="1" dirty="0" smtClean="0"/>
              <a:t>. </a:t>
            </a:r>
            <a:r>
              <a:rPr lang="en-US" sz="2600" b="1" dirty="0" err="1" smtClean="0"/>
              <a:t>Áne</a:t>
            </a:r>
            <a:r>
              <a:rPr lang="en-US" sz="2600" b="1" dirty="0" smtClean="0"/>
              <a:t> sol </a:t>
            </a:r>
            <a:r>
              <a:rPr lang="en-US" sz="2600" b="1" dirty="0" err="1" smtClean="0"/>
              <a:t>plazma</a:t>
            </a:r>
            <a:r>
              <a:rPr lang="en-US" sz="2600" b="1" dirty="0" smtClean="0"/>
              <a:t> </a:t>
            </a:r>
            <a:r>
              <a:rPr lang="en-US" sz="2600" b="1" i="1" dirty="0" err="1" smtClean="0"/>
              <a:t>tómen</a:t>
            </a:r>
            <a:r>
              <a:rPr lang="en-US" sz="2600" b="1" dirty="0" smtClean="0"/>
              <a:t> </a:t>
            </a:r>
            <a:r>
              <a:rPr lang="en-US" sz="2600" b="1" i="1" dirty="0" err="1" smtClean="0"/>
              <a:t>temperaturalı</a:t>
            </a:r>
            <a:r>
              <a:rPr lang="en-US" sz="2600" b="1" i="1" dirty="0" smtClean="0"/>
              <a:t> </a:t>
            </a:r>
            <a:r>
              <a:rPr lang="en-US" sz="2600" b="1" i="1" dirty="0" err="1" smtClean="0"/>
              <a:t>plazma</a:t>
            </a:r>
            <a:r>
              <a:rPr lang="en-US" sz="2600" b="1" i="1" dirty="0" smtClean="0"/>
              <a:t> </a:t>
            </a:r>
            <a:r>
              <a:rPr lang="en-US" sz="2600" b="1" dirty="0" err="1" smtClean="0"/>
              <a:t>dep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ataladı</a:t>
            </a:r>
            <a:r>
              <a:rPr lang="en-US" sz="2600" b="1" dirty="0" smtClean="0"/>
              <a:t>.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Lekciya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rejesi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95800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 fontScale="77500" lnSpcReduction="20000"/>
          </a:bodyPr>
          <a:lstStyle/>
          <a:p>
            <a:pPr lvl="0"/>
            <a:endParaRPr lang="ru-RU" sz="3400" b="1" dirty="0" smtClean="0"/>
          </a:p>
          <a:p>
            <a:pPr lvl="0"/>
            <a:r>
              <a:rPr lang="en-US" sz="3400" b="1" dirty="0" err="1" smtClean="0"/>
              <a:t>Elektr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tokı</a:t>
            </a:r>
            <a:r>
              <a:rPr lang="en-US" sz="3400" b="1" dirty="0" smtClean="0"/>
              <a:t>. </a:t>
            </a:r>
            <a:r>
              <a:rPr lang="en-US" sz="3400" b="1" dirty="0" err="1" smtClean="0"/>
              <a:t>tok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kúshiniń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birligi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hám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tıǵızlıǵı</a:t>
            </a:r>
            <a:r>
              <a:rPr lang="en-US" sz="3400" b="1" dirty="0" smtClean="0"/>
              <a:t>. </a:t>
            </a:r>
            <a:r>
              <a:rPr lang="ru-RU" sz="3400" b="1" dirty="0" smtClean="0"/>
              <a:t> </a:t>
            </a:r>
          </a:p>
          <a:p>
            <a:pPr lvl="0"/>
            <a:r>
              <a:rPr lang="en-US" sz="3400" b="1" dirty="0" err="1" smtClean="0"/>
              <a:t>Elektr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tokınıń</a:t>
            </a:r>
            <a:r>
              <a:rPr lang="en-US" sz="3400" b="1" dirty="0" smtClean="0"/>
              <a:t> bar </a:t>
            </a:r>
            <a:r>
              <a:rPr lang="en-US" sz="3400" b="1" dirty="0" err="1" smtClean="0"/>
              <a:t>bolıw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shártleri</a:t>
            </a:r>
            <a:r>
              <a:rPr lang="en-US" sz="3400" b="1" dirty="0" smtClean="0"/>
              <a:t>. </a:t>
            </a:r>
            <a:endParaRPr lang="ru-RU" sz="3400" b="1" dirty="0" smtClean="0"/>
          </a:p>
          <a:p>
            <a:pPr lvl="0"/>
            <a:r>
              <a:rPr lang="en-US" sz="3400" b="1" dirty="0" err="1" smtClean="0"/>
              <a:t>Elektr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qozǵawshı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kúsh</a:t>
            </a:r>
            <a:r>
              <a:rPr lang="en-US" sz="3400" b="1" dirty="0" smtClean="0"/>
              <a:t> (EQK), </a:t>
            </a:r>
            <a:r>
              <a:rPr lang="en-US" sz="3400" b="1" dirty="0" err="1" smtClean="0"/>
              <a:t>kernew</a:t>
            </a:r>
            <a:r>
              <a:rPr lang="en-US" sz="3400" b="1" dirty="0" smtClean="0"/>
              <a:t>, </a:t>
            </a:r>
            <a:r>
              <a:rPr lang="en-US" sz="3400" b="1" dirty="0" err="1" smtClean="0"/>
              <a:t>elektr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qarsılıǵı</a:t>
            </a:r>
            <a:r>
              <a:rPr lang="en-US" sz="3400" b="1" dirty="0" smtClean="0"/>
              <a:t>. </a:t>
            </a:r>
          </a:p>
          <a:p>
            <a:pPr lvl="0"/>
            <a:r>
              <a:rPr lang="en-US" sz="3400" b="1" dirty="0" err="1" smtClean="0"/>
              <a:t>Shınjırdıń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bir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bólimi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ushın</a:t>
            </a:r>
            <a:r>
              <a:rPr lang="en-US" sz="3400" b="1" dirty="0" smtClean="0"/>
              <a:t> Om </a:t>
            </a:r>
            <a:r>
              <a:rPr lang="en-US" sz="3400" b="1" dirty="0" err="1" smtClean="0"/>
              <a:t>nızamı</a:t>
            </a:r>
            <a:r>
              <a:rPr lang="en-US" sz="3400" b="1" dirty="0" smtClean="0"/>
              <a:t>.</a:t>
            </a:r>
            <a:r>
              <a:rPr lang="ru-RU" sz="3400" b="1" dirty="0" smtClean="0"/>
              <a:t> </a:t>
            </a:r>
          </a:p>
          <a:p>
            <a:pPr lvl="0"/>
            <a:r>
              <a:rPr lang="en-US" sz="3400" b="1" dirty="0" err="1" smtClean="0"/>
              <a:t>Bir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tekli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bolmaǵan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shınjırdıń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bólimi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ushın</a:t>
            </a:r>
            <a:r>
              <a:rPr lang="en-US" sz="3400" b="1" dirty="0" smtClean="0"/>
              <a:t> Om </a:t>
            </a:r>
            <a:r>
              <a:rPr lang="en-US" sz="3400" b="1" dirty="0" err="1" smtClean="0"/>
              <a:t>nızamı</a:t>
            </a:r>
            <a:r>
              <a:rPr lang="en-US" sz="3400" b="1" dirty="0" smtClean="0"/>
              <a:t>.</a:t>
            </a:r>
            <a:endParaRPr lang="ru-RU" sz="3400" b="1" dirty="0" smtClean="0"/>
          </a:p>
          <a:p>
            <a:pPr lvl="0"/>
            <a:r>
              <a:rPr lang="en-US" sz="3400" b="1" dirty="0" err="1" smtClean="0"/>
              <a:t>Kirxgof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qádeleri</a:t>
            </a:r>
            <a:r>
              <a:rPr lang="en-US" sz="3400" b="1" dirty="0" smtClean="0"/>
              <a:t>. </a:t>
            </a:r>
            <a:endParaRPr lang="ru-RU" sz="3400" b="1" dirty="0" smtClean="0"/>
          </a:p>
          <a:p>
            <a:pPr lvl="0"/>
            <a:r>
              <a:rPr lang="en-US" sz="3400" b="1" dirty="0" err="1" smtClean="0"/>
              <a:t>Toktıń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atqarǵan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jumısı</a:t>
            </a:r>
            <a:r>
              <a:rPr lang="en-US" sz="3400" b="1" dirty="0" smtClean="0"/>
              <a:t>. </a:t>
            </a:r>
            <a:r>
              <a:rPr lang="en-US" sz="3400" b="1" dirty="0" err="1" smtClean="0"/>
              <a:t>Djoul</a:t>
            </a:r>
            <a:r>
              <a:rPr lang="en-US" sz="3400" b="1" dirty="0" smtClean="0"/>
              <a:t> – </a:t>
            </a:r>
            <a:r>
              <a:rPr lang="en-US" sz="3400" b="1" dirty="0" err="1" smtClean="0"/>
              <a:t>Lenc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nızamı</a:t>
            </a:r>
            <a:r>
              <a:rPr lang="en-US" sz="3400" b="1" dirty="0" smtClean="0"/>
              <a:t>. </a:t>
            </a:r>
            <a:r>
              <a:rPr lang="ru-RU" sz="3400" b="1" dirty="0" smtClean="0"/>
              <a:t> </a:t>
            </a:r>
          </a:p>
          <a:p>
            <a:pPr lvl="0"/>
            <a:r>
              <a:rPr lang="en-US" sz="3400" b="1" dirty="0" err="1" smtClean="0"/>
              <a:t>Metallarda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elektr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tokı</a:t>
            </a:r>
            <a:r>
              <a:rPr lang="en-US" sz="3400" b="1" dirty="0" smtClean="0"/>
              <a:t>. </a:t>
            </a:r>
            <a:endParaRPr lang="ru-RU" sz="3400" b="1" dirty="0" smtClean="0"/>
          </a:p>
          <a:p>
            <a:pPr lvl="0"/>
            <a:r>
              <a:rPr lang="en-US" sz="3400" b="1" dirty="0" err="1" smtClean="0"/>
              <a:t>Gazlarda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elektr</a:t>
            </a:r>
            <a:r>
              <a:rPr lang="en-US" sz="3400" b="1" dirty="0" smtClean="0"/>
              <a:t> </a:t>
            </a:r>
            <a:r>
              <a:rPr lang="en-US" sz="3400" b="1" dirty="0" err="1" smtClean="0"/>
              <a:t>tokı</a:t>
            </a:r>
            <a:r>
              <a:rPr lang="en-US" sz="3400" b="1" dirty="0" smtClean="0"/>
              <a:t>.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1038" cy="72547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PAYDALAN</a:t>
            </a:r>
            <a:r>
              <a:rPr lang="es-ES" sz="3200" b="1" dirty="0" smtClean="0">
                <a:solidFill>
                  <a:schemeClr val="tx1"/>
                </a:solidFill>
              </a:rPr>
              <a:t>ÍL</a:t>
            </a:r>
            <a:r>
              <a:rPr lang="en-US" sz="3200" b="1" dirty="0" smtClean="0">
                <a:solidFill>
                  <a:schemeClr val="tx1"/>
                </a:solidFill>
              </a:rPr>
              <a:t>ǴAN</a:t>
            </a:r>
            <a:r>
              <a:rPr lang="ru-RU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ÁDEBIYA</a:t>
            </a:r>
            <a:r>
              <a:rPr lang="ru-RU" sz="3200" b="1" dirty="0" smtClean="0">
                <a:solidFill>
                  <a:schemeClr val="tx1"/>
                </a:solidFill>
              </a:rPr>
              <a:t>Т</a:t>
            </a:r>
            <a:r>
              <a:rPr lang="en-US" sz="3200" b="1" dirty="0" smtClean="0">
                <a:solidFill>
                  <a:schemeClr val="tx1"/>
                </a:solidFill>
              </a:rPr>
              <a:t>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928670"/>
            <a:ext cx="8271164" cy="5593576"/>
          </a:xfrm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000" b="1" dirty="0" smtClean="0"/>
              <a:t>1. </a:t>
            </a:r>
            <a:r>
              <a:rPr lang="en-US" sz="2000" b="1" dirty="0" smtClean="0"/>
              <a:t>Q</a:t>
            </a:r>
            <a:r>
              <a:rPr lang="ru-RU" sz="2000" b="1" dirty="0" smtClean="0"/>
              <a:t>.</a:t>
            </a:r>
            <a:r>
              <a:rPr lang="en-US" sz="2000" b="1" dirty="0" smtClean="0"/>
              <a:t>P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Abduraxmanov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V</a:t>
            </a:r>
            <a:r>
              <a:rPr lang="ru-RU" sz="2000" b="1" dirty="0" smtClean="0"/>
              <a:t>.</a:t>
            </a:r>
            <a:r>
              <a:rPr lang="en-US" sz="2000" b="1" dirty="0" smtClean="0"/>
              <a:t>S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Xamidov</a:t>
            </a:r>
            <a:r>
              <a:rPr lang="ru-RU" sz="2000" b="1" dirty="0" smtClean="0"/>
              <a:t>, </a:t>
            </a:r>
            <a:r>
              <a:rPr lang="en-US" sz="2000" b="1" dirty="0" smtClean="0"/>
              <a:t>N</a:t>
            </a:r>
            <a:r>
              <a:rPr lang="ru-RU" sz="2000" b="1" dirty="0" smtClean="0"/>
              <a:t>.</a:t>
            </a:r>
            <a:r>
              <a:rPr lang="en-US" sz="2000" b="1" dirty="0" smtClean="0"/>
              <a:t>A</a:t>
            </a:r>
            <a:r>
              <a:rPr lang="ru-RU" sz="2000" b="1" dirty="0" smtClean="0"/>
              <a:t>.</a:t>
            </a:r>
            <a:r>
              <a:rPr lang="en-US" sz="2000" b="1" dirty="0" err="1" smtClean="0"/>
              <a:t>Axmedova</a:t>
            </a:r>
            <a:r>
              <a:rPr lang="ru-RU" sz="2000" b="1" dirty="0" smtClean="0"/>
              <a:t>. </a:t>
            </a:r>
            <a:r>
              <a:rPr lang="en-US" sz="2000" b="1" dirty="0" smtClean="0"/>
              <a:t>FIZIKA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Darslik</a:t>
            </a:r>
            <a:r>
              <a:rPr lang="ru-RU" sz="2000" b="1" dirty="0" smtClean="0"/>
              <a:t>. </a:t>
            </a:r>
            <a:r>
              <a:rPr lang="en-US" sz="2000" b="1" dirty="0" smtClean="0"/>
              <a:t>Toshkent</a:t>
            </a:r>
            <a:r>
              <a:rPr lang="ru-RU" sz="2000" b="1" dirty="0" smtClean="0"/>
              <a:t>. “</a:t>
            </a:r>
            <a:r>
              <a:rPr lang="en-US" sz="2000" b="1" dirty="0" err="1" smtClean="0"/>
              <a:t>Aloqachi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nashriyoti</a:t>
            </a:r>
            <a:r>
              <a:rPr lang="ru-RU" sz="2000" b="1" dirty="0" smtClean="0"/>
              <a:t>”. 2018 </a:t>
            </a:r>
            <a:r>
              <a:rPr lang="en-US" sz="2000" b="1" dirty="0" smtClean="0"/>
              <a:t>y</a:t>
            </a:r>
            <a:r>
              <a:rPr lang="ru-RU" sz="2000" b="1" dirty="0" smtClean="0"/>
              <a:t>. </a:t>
            </a:r>
            <a:r>
              <a:rPr lang="en-US" sz="2000" b="1" dirty="0" smtClean="0"/>
              <a:t>O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zR</a:t>
            </a:r>
            <a:r>
              <a:rPr lang="en-US" sz="2000" b="1" dirty="0" smtClean="0"/>
              <a:t> OO</a:t>
            </a:r>
            <a:r>
              <a:rPr lang="ru-RU" sz="2000" b="1" dirty="0" smtClean="0"/>
              <a:t>‘</a:t>
            </a:r>
            <a:r>
              <a:rPr lang="en-US" sz="2000" b="1" dirty="0" smtClean="0"/>
              <a:t>MTV</a:t>
            </a:r>
            <a:r>
              <a:rPr lang="ru-RU" sz="2000" b="1" dirty="0" smtClean="0"/>
              <a:t> 2017.24.08 </a:t>
            </a:r>
            <a:r>
              <a:rPr lang="en-US" sz="2000" b="1" dirty="0" err="1" smtClean="0"/>
              <a:t>dagi</a:t>
            </a:r>
            <a:r>
              <a:rPr lang="ru-RU" sz="2000" b="1" dirty="0" smtClean="0"/>
              <a:t> “603”-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</a:t>
            </a:r>
            <a:r>
              <a:rPr lang="ru-RU" sz="2000" b="1" dirty="0" smtClean="0"/>
              <a:t>‘</a:t>
            </a:r>
            <a:r>
              <a:rPr lang="en-US" sz="2000" b="1" dirty="0" err="1" smtClean="0"/>
              <a:t>i</a:t>
            </a:r>
            <a:r>
              <a:rPr lang="ru-RU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2.</a:t>
            </a:r>
            <a:r>
              <a:rPr lang="ru-RU" sz="2000" b="1" dirty="0" smtClean="0"/>
              <a:t>   </a:t>
            </a:r>
            <a:r>
              <a:rPr lang="en-US" sz="2000" b="1" dirty="0" err="1" smtClean="0"/>
              <a:t>B.A.Ibragimov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G.Q.Atajanova</a:t>
            </a:r>
            <a:r>
              <a:rPr lang="en-US" sz="2000" b="1" dirty="0" smtClean="0"/>
              <a:t>. </a:t>
            </a:r>
            <a:r>
              <a:rPr lang="uz-Cyrl-UZ" sz="2000" b="1" dirty="0" smtClean="0"/>
              <a:t>“FIZIKA”. </a:t>
            </a:r>
            <a:r>
              <a:rPr lang="en-US" sz="2000" b="1" dirty="0" err="1" smtClean="0"/>
              <a:t>Oqıwlıq</a:t>
            </a:r>
            <a:r>
              <a:rPr lang="uz-Cyrl-UZ" sz="2000" b="1" dirty="0" smtClean="0"/>
              <a:t>. T</a:t>
            </a:r>
            <a:r>
              <a:rPr lang="en-US" sz="2000" b="1" dirty="0" smtClean="0"/>
              <a:t>a</a:t>
            </a:r>
            <a:r>
              <a:rPr lang="uz-Cyrl-UZ" sz="2000" b="1" dirty="0" smtClean="0"/>
              <a:t>shkent. </a:t>
            </a:r>
            <a:r>
              <a:rPr lang="en-US" sz="2000" b="1" dirty="0" smtClean="0"/>
              <a:t>2018 j. </a:t>
            </a:r>
            <a:endParaRPr lang="ru-RU" sz="2000" b="1" dirty="0" smtClean="0"/>
          </a:p>
          <a:p>
            <a:pPr algn="just">
              <a:buNone/>
            </a:pPr>
            <a:r>
              <a:rPr lang="uz-Cyrl-UZ" sz="2000" b="1" dirty="0" smtClean="0"/>
              <a:t>3.  Q.P.Abduraxmanov, O’.Egamov. “FIZIKA”. Darslik. Toshkent. O‘quv-ta’lim metodika” bosmaxonasi. 2015 y. O‘zROO‘MTV  2009.26.02. dagi “51”-sonli buyrug‘i.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4</a:t>
            </a:r>
            <a:r>
              <a:rPr lang="uz-Cyrl-UZ" sz="2000" b="1" dirty="0" smtClean="0"/>
              <a:t>. Douglas C. Giancoli. Physics. Principles with Applicathions. 2004 USA ISBN-13 978-0-321-62592-2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5. </a:t>
            </a:r>
            <a:r>
              <a:rPr lang="ru-RU" sz="2000" b="1" dirty="0" smtClean="0"/>
              <a:t> </a:t>
            </a:r>
            <a:r>
              <a:rPr lang="en-US" sz="2000" b="1" dirty="0" smtClean="0"/>
              <a:t>Physics for Scientists and Engineers, Raymond A. </a:t>
            </a:r>
            <a:r>
              <a:rPr lang="en-US" sz="2000" b="1" dirty="0" err="1" smtClean="0"/>
              <a:t>Serway</a:t>
            </a:r>
            <a:r>
              <a:rPr lang="en-US" sz="2000" b="1" dirty="0" smtClean="0"/>
              <a:t>, John W. Jewett. 9th Edition, 2012.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6.</a:t>
            </a:r>
            <a:r>
              <a:rPr lang="ru-RU" sz="2000" b="1" dirty="0" smtClean="0"/>
              <a:t>  </a:t>
            </a:r>
            <a:r>
              <a:rPr lang="en-US" sz="2000" b="1" dirty="0" smtClean="0"/>
              <a:t>“</a:t>
            </a:r>
            <a:r>
              <a:rPr lang="en-US" sz="2000" b="1" dirty="0" err="1" smtClean="0"/>
              <a:t>Umumiy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Fizika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fani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2012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2012.15.08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“332/1”-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algn="just">
              <a:buNone/>
            </a:pPr>
            <a:r>
              <a:rPr lang="en-US" sz="2000" b="1" dirty="0" smtClean="0"/>
              <a:t>7. “Fizika-1 </a:t>
            </a:r>
            <a:r>
              <a:rPr lang="en-US" sz="2000" b="1" dirty="0" err="1" smtClean="0"/>
              <a:t>kursi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bo‘yicha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taqdimot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multimediali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ma’ruzalar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to‘plami</a:t>
            </a:r>
            <a:r>
              <a:rPr lang="en-US" sz="2000" b="1" dirty="0" smtClean="0"/>
              <a:t>”. </a:t>
            </a:r>
            <a:r>
              <a:rPr lang="en-US" sz="2000" b="1" dirty="0" err="1" smtClean="0"/>
              <a:t>Elektron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o‘quv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qo‘llanma</a:t>
            </a:r>
            <a:r>
              <a:rPr lang="en-US" sz="2000" b="1" dirty="0" smtClean="0"/>
              <a:t>. Toshkent. 2019 y. </a:t>
            </a:r>
            <a:r>
              <a:rPr lang="en-US" sz="2000" b="1" dirty="0" err="1" smtClean="0"/>
              <a:t>O‘zR</a:t>
            </a:r>
            <a:r>
              <a:rPr lang="en-US" sz="2000" b="1" dirty="0" smtClean="0"/>
              <a:t> OO‘MTV 2019.04.10 </a:t>
            </a:r>
            <a:r>
              <a:rPr lang="en-US" sz="2000" b="1" dirty="0" err="1" smtClean="0"/>
              <a:t>dagi</a:t>
            </a:r>
            <a:r>
              <a:rPr lang="en-US" sz="2000" b="1" dirty="0" smtClean="0"/>
              <a:t> “892”-</a:t>
            </a:r>
            <a:r>
              <a:rPr lang="en-US" sz="2000" b="1" dirty="0" err="1" smtClean="0"/>
              <a:t>sonli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buyrug‘i</a:t>
            </a:r>
            <a:r>
              <a:rPr lang="en-US" sz="2000" b="1" dirty="0" smtClean="0"/>
              <a:t>.</a:t>
            </a:r>
            <a:endParaRPr lang="ru-RU" sz="2000" dirty="0" smtClean="0"/>
          </a:p>
          <a:p>
            <a:pPr marL="0" indent="0" algn="just">
              <a:buNone/>
            </a:pPr>
            <a:endParaRPr lang="ru-RU" sz="2000" b="1" dirty="0"/>
          </a:p>
          <a:p>
            <a:pPr>
              <a:buNone/>
            </a:pPr>
            <a:endParaRPr lang="ru-RU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="" xmlns:p14="http://schemas.microsoft.com/office/powerpoint/2010/main" val="18233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qrcoder.ru/code/?https%3A%2F%2Fphet.colorado.edu%2F&amp;10&amp;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326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https://phet.colorado.edu/en/simulation/circuit-construction-kit-dc</a:t>
            </a:r>
            <a:endParaRPr 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38" y="2857496"/>
            <a:ext cx="6958553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07967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https://phet.colorado.edu/en/simulation/circuit-construction-kit-dc-virtual-lab</a:t>
            </a:r>
            <a:endParaRPr 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2786058"/>
            <a:ext cx="7280753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324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https://phet.colorado.edu/en/simulation/ohms-law</a:t>
            </a:r>
            <a:endParaRPr 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38" y="2786058"/>
            <a:ext cx="730316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5908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PEDAGOGIKAL</a:t>
            </a:r>
            <a:r>
              <a:rPr lang="es-ES" sz="3200" b="1" dirty="0" smtClean="0">
                <a:solidFill>
                  <a:schemeClr val="tx1"/>
                </a:solidFill>
              </a:rPr>
              <a:t>ÍQ</a:t>
            </a:r>
            <a:r>
              <a:rPr lang="en-US" sz="3200" b="1" dirty="0" smtClean="0">
                <a:solidFill>
                  <a:schemeClr val="tx1"/>
                </a:solidFill>
              </a:rPr>
              <a:t> DÁSTÚRIY QURALLAR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https://phet.colorado.edu/en/simulation/legacy/battery-voltage</a:t>
            </a:r>
            <a:endParaRPr 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38" y="2857496"/>
            <a:ext cx="7305773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9560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46482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Elektr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tokı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1143000"/>
            <a:ext cx="4419600" cy="3124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zaryadlarınıń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tártipli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háreketi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elektr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tokı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marL="0" indent="0" algn="ctr">
              <a:buNone/>
            </a:pPr>
            <a:r>
              <a:rPr lang="en-US" sz="2400" b="1" dirty="0" err="1" smtClean="0"/>
              <a:t>Oń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zaryadlardıń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baǵıtı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esaplanadı</a:t>
            </a:r>
            <a:r>
              <a:rPr lang="en-US" sz="2400" b="1" dirty="0" smtClean="0"/>
              <a:t>. </a:t>
            </a:r>
            <a:endParaRPr lang="ru-RU" sz="2400" b="1" dirty="0"/>
          </a:p>
        </p:txBody>
      </p:sp>
      <p:pic>
        <p:nvPicPr>
          <p:cNvPr id="19458" name="Picture 2" descr="D:\МКЛ_11\ЛЕКЦИЯ 9\{78538A25-2348-4B37-BF9F-C0EF58266560}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7137" y="152401"/>
            <a:ext cx="393065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Содержимое 2"/>
          <p:cNvSpPr txBox="1">
            <a:spLocks/>
          </p:cNvSpPr>
          <p:nvPr/>
        </p:nvSpPr>
        <p:spPr>
          <a:xfrm>
            <a:off x="228600" y="4019576"/>
            <a:ext cx="8686800" cy="25526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i="1" dirty="0" err="1" smtClean="0"/>
              <a:t>Tok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kúshi</a:t>
            </a:r>
            <a:r>
              <a:rPr lang="en-US" sz="2400" b="1" i="1" dirty="0" smtClean="0"/>
              <a:t> –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tokınıń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ólshem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muǵdarı</a:t>
            </a:r>
            <a:r>
              <a:rPr lang="en-US" sz="2400" b="1" dirty="0" smtClean="0"/>
              <a:t> – </a:t>
            </a:r>
            <a:r>
              <a:rPr lang="en-US" sz="2400" b="1" dirty="0" err="1" smtClean="0"/>
              <a:t>berilgen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waqıt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aralıǵında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kóshirilgen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dq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zaryadtıń</a:t>
            </a:r>
            <a:r>
              <a:rPr lang="en-US" sz="2400" b="1" dirty="0" smtClean="0"/>
              <a:t> sol </a:t>
            </a:r>
            <a:r>
              <a:rPr lang="en-US" sz="2400" b="1" i="1" dirty="0" err="1" smtClean="0"/>
              <a:t>dt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waqıt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aralıǵı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qatnasına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fizikalıq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</a:t>
            </a:r>
            <a:r>
              <a:rPr lang="en-US" sz="2400" b="1" dirty="0" smtClean="0"/>
              <a:t>.  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352800" y="5334000"/>
            <a:ext cx="2286000" cy="12192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3886200" y="5410200"/>
          <a:ext cx="1143000" cy="995517"/>
        </p:xfrm>
        <a:graphic>
          <a:graphicData uri="http://schemas.openxmlformats.org/presentationml/2006/ole">
            <p:oleObj spid="_x0000_s19580" name="Equation" r:id="rId5" imgW="710891" imgH="609336" progId="">
              <p:embed/>
            </p:oleObj>
          </a:graphicData>
        </a:graphic>
      </p:graphicFrame>
      <p:sp>
        <p:nvSpPr>
          <p:cNvPr id="9" name="Заголовок 1"/>
          <p:cNvSpPr txBox="1">
            <a:spLocks/>
          </p:cNvSpPr>
          <p:nvPr/>
        </p:nvSpPr>
        <p:spPr>
          <a:xfrm>
            <a:off x="8001024" y="1500174"/>
            <a:ext cx="428628" cy="2857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tok</a:t>
            </a:r>
            <a:endParaRPr kumimoji="0" lang="ru-RU" sz="1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8001024" y="2285992"/>
            <a:ext cx="428628" cy="2857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tok</a:t>
            </a:r>
            <a:endParaRPr kumimoji="0" lang="ru-RU" sz="1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44" y="214290"/>
            <a:ext cx="46482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Tok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kúshiniń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birligi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14876" y="1524000"/>
            <a:ext cx="4286280" cy="457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birligi</a:t>
            </a:r>
            <a:r>
              <a:rPr lang="en-US" sz="2400" b="1" dirty="0" smtClean="0"/>
              <a:t>  </a:t>
            </a:r>
            <a:r>
              <a:rPr lang="uz-Cyrl-UZ" sz="2400" b="1" dirty="0" smtClean="0"/>
              <a:t>– </a:t>
            </a:r>
            <a:r>
              <a:rPr lang="en-US" sz="2400" b="1" i="1" dirty="0" err="1" smtClean="0"/>
              <a:t>Amper</a:t>
            </a:r>
            <a:r>
              <a:rPr lang="en-US" sz="2400" b="1" dirty="0" smtClean="0"/>
              <a:t> </a:t>
            </a:r>
          </a:p>
          <a:p>
            <a:pPr marL="0" indent="0" algn="ctr">
              <a:buNone/>
            </a:pPr>
            <a:r>
              <a:rPr lang="en-US" sz="2400" b="1" i="1" dirty="0" smtClean="0"/>
              <a:t>1 </a:t>
            </a:r>
            <a:r>
              <a:rPr lang="en-US" sz="2400" b="1" i="1" dirty="0" err="1" smtClean="0"/>
              <a:t>metrli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ótkizgishtiń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hár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bir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bóliminde</a:t>
            </a:r>
            <a:r>
              <a:rPr lang="en-US" sz="2400" b="1" i="1" dirty="0" smtClean="0"/>
              <a:t> </a:t>
            </a:r>
            <a:r>
              <a:rPr lang="uz-Cyrl-UZ" sz="2400" b="1" i="1" dirty="0" smtClean="0"/>
              <a:t>2∙10 </a:t>
            </a:r>
            <a:r>
              <a:rPr lang="uz-Cyrl-UZ" sz="2400" b="1" i="1" baseline="30000" dirty="0" smtClean="0"/>
              <a:t>-7 </a:t>
            </a:r>
            <a:r>
              <a:rPr lang="en-US" sz="2400" b="1" i="1" baseline="30000" dirty="0" smtClean="0"/>
              <a:t> </a:t>
            </a:r>
            <a:r>
              <a:rPr lang="en-US" sz="2400" b="1" i="1" dirty="0" err="1" smtClean="0"/>
              <a:t>Nyuton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tásir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kúshi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payda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etetuǵın</a:t>
            </a:r>
            <a:r>
              <a:rPr lang="en-US" sz="2400" b="1" i="1" dirty="0" smtClean="0"/>
              <a:t>, </a:t>
            </a:r>
            <a:r>
              <a:rPr lang="en-US" sz="2400" b="1" i="1" dirty="0" err="1" smtClean="0"/>
              <a:t>vakuumda</a:t>
            </a:r>
            <a:r>
              <a:rPr lang="en-US" sz="2400" b="1" i="1" dirty="0" smtClean="0"/>
              <a:t> 1 </a:t>
            </a:r>
            <a:r>
              <a:rPr lang="en-US" sz="2400" b="1" i="1" dirty="0" err="1" smtClean="0"/>
              <a:t>metr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aralıqta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jaylasqan</a:t>
            </a:r>
            <a:r>
              <a:rPr lang="en-US" sz="2400" b="1" i="1" dirty="0" smtClean="0"/>
              <a:t>, </a:t>
            </a:r>
            <a:r>
              <a:rPr lang="en-US" sz="2400" b="1" i="1" dirty="0" err="1" smtClean="0"/>
              <a:t>esapqa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almaytuǵın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dárejede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kishi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kóndeleń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kesim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maydanına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iye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bolǵan</a:t>
            </a:r>
            <a:r>
              <a:rPr lang="en-US" sz="2400" b="1" i="1" dirty="0" smtClean="0"/>
              <a:t>, </a:t>
            </a:r>
            <a:r>
              <a:rPr lang="en-US" sz="2400" b="1" i="1" dirty="0" err="1" smtClean="0"/>
              <a:t>sheksiz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uzınlıqtaǵı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tuwrı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sızıqlı</a:t>
            </a:r>
            <a:r>
              <a:rPr lang="en-US" sz="2400" b="1" i="1" dirty="0" smtClean="0"/>
              <a:t> parallel </a:t>
            </a:r>
            <a:r>
              <a:rPr lang="en-US" sz="2400" b="1" i="1" dirty="0" err="1" smtClean="0"/>
              <a:t>jaylasqan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ótkizgishlerden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ótip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atırǵan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turaqlı</a:t>
            </a:r>
            <a:r>
              <a:rPr lang="en-US" sz="2400" b="1" i="1" dirty="0" smtClean="0"/>
              <a:t> </a:t>
            </a:r>
            <a:r>
              <a:rPr lang="ru-RU" sz="2400" b="1" i="1" dirty="0" smtClean="0"/>
              <a:t> </a:t>
            </a:r>
            <a:r>
              <a:rPr lang="en-US" sz="2400" b="1" i="1" dirty="0" err="1" smtClean="0"/>
              <a:t>tok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kúshine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aytıladı</a:t>
            </a:r>
            <a:r>
              <a:rPr lang="en-US" sz="2400" b="1" i="1" dirty="0" smtClean="0"/>
              <a:t>.  </a:t>
            </a:r>
            <a:endParaRPr lang="ru-RU" sz="2400" b="1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791200" y="228600"/>
            <a:ext cx="22860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1" y="1143001"/>
            <a:ext cx="4437608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4583" name="Object 7"/>
          <p:cNvGraphicFramePr>
            <a:graphicFrameLocks noChangeAspect="1"/>
          </p:cNvGraphicFramePr>
          <p:nvPr/>
        </p:nvGraphicFramePr>
        <p:xfrm>
          <a:off x="6096000" y="381000"/>
          <a:ext cx="1639887" cy="740502"/>
        </p:xfrm>
        <a:graphic>
          <a:graphicData uri="http://schemas.openxmlformats.org/presentationml/2006/ole">
            <p:oleObj spid="_x0000_s24705" name="Equation" r:id="rId5" imgW="571252" imgH="25389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066800"/>
            <a:ext cx="8763000" cy="2057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endParaRPr lang="en-US" sz="2400" b="1" i="1" dirty="0" smtClean="0"/>
          </a:p>
          <a:p>
            <a:pPr marL="0" indent="0" algn="ctr">
              <a:buNone/>
            </a:pPr>
            <a:r>
              <a:rPr lang="en-US" sz="2400" b="1" i="1" dirty="0" err="1" smtClean="0"/>
              <a:t>Tok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kúshiniń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tıǵızlıǵı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ótkizgishtiń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kóndeleń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kesim</a:t>
            </a:r>
            <a:r>
              <a:rPr lang="en-US" sz="2400" b="1" dirty="0" smtClean="0"/>
              <a:t>  </a:t>
            </a:r>
            <a:r>
              <a:rPr lang="en-US" sz="2400" b="1" i="1" dirty="0" err="1" smtClean="0"/>
              <a:t>dS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maydanınan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ótken</a:t>
            </a:r>
            <a:r>
              <a:rPr lang="en-US" sz="2400" b="1" i="1" dirty="0" smtClean="0"/>
              <a:t>  </a:t>
            </a:r>
            <a:r>
              <a:rPr lang="en-US" sz="2400" b="1" i="1" dirty="0" err="1" smtClean="0"/>
              <a:t>dI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muǵdar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jaǵınan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fizikalıq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shamaǵa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aytıladı</a:t>
            </a:r>
            <a:r>
              <a:rPr lang="ru-RU" sz="2400" b="1" dirty="0" smtClean="0"/>
              <a:t>:</a:t>
            </a:r>
          </a:p>
          <a:p>
            <a:pPr marL="0" indent="0" algn="ctr">
              <a:buNone/>
            </a:pPr>
            <a:endParaRPr lang="ru-RU" sz="2400" dirty="0" smtClean="0"/>
          </a:p>
          <a:p>
            <a:pPr marL="0" indent="0" algn="ctr">
              <a:buNone/>
            </a:pPr>
            <a:endParaRPr lang="ru-RU" sz="2400" b="1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438400" y="2971800"/>
            <a:ext cx="18288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Tok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kúshi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tıǵızlıǵı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8600" y="2971800"/>
            <a:ext cx="20574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609600" y="2971800"/>
          <a:ext cx="1234440" cy="1072662"/>
        </p:xfrm>
        <a:graphic>
          <a:graphicData uri="http://schemas.openxmlformats.org/presentationml/2006/ole">
            <p:oleObj spid="_x0000_s26349" name="Equation" r:id="rId4" imgW="876300" imgH="673100" progId="">
              <p:embed/>
            </p:oleObj>
          </a:graphicData>
        </a:graphic>
      </p:graphicFrame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2743200" y="2971800"/>
          <a:ext cx="1066800" cy="1066800"/>
        </p:xfrm>
        <a:graphic>
          <a:graphicData uri="http://schemas.openxmlformats.org/presentationml/2006/ole">
            <p:oleObj spid="_x0000_s26350" name="Equation" r:id="rId5" imgW="609600" imgH="609600" progId="">
              <p:embed/>
            </p:oleObj>
          </a:graphicData>
        </a:graphic>
      </p:graphicFrame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4419600" y="2971800"/>
            <a:ext cx="22860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858000" y="2895600"/>
            <a:ext cx="20574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5607" name="Object 7"/>
          <p:cNvGraphicFramePr>
            <a:graphicFrameLocks noChangeAspect="1"/>
          </p:cNvGraphicFramePr>
          <p:nvPr/>
        </p:nvGraphicFramePr>
        <p:xfrm>
          <a:off x="4648200" y="3124200"/>
          <a:ext cx="1953491" cy="685800"/>
        </p:xfrm>
        <a:graphic>
          <a:graphicData uri="http://schemas.openxmlformats.org/presentationml/2006/ole">
            <p:oleObj spid="_x0000_s26351" name="Equation" r:id="rId6" imgW="1002865" imgH="355446" progId="">
              <p:embed/>
            </p:oleObj>
          </a:graphicData>
        </a:graphic>
      </p:graphicFrame>
      <p:graphicFrame>
        <p:nvGraphicFramePr>
          <p:cNvPr id="2560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74259915"/>
              </p:ext>
            </p:extLst>
          </p:nvPr>
        </p:nvGraphicFramePr>
        <p:xfrm>
          <a:off x="7086600" y="2971800"/>
          <a:ext cx="1600200" cy="980123"/>
        </p:xfrm>
        <a:graphic>
          <a:graphicData uri="http://schemas.openxmlformats.org/presentationml/2006/ole">
            <p:oleObj spid="_x0000_s26352" name="Equation" r:id="rId7" imgW="710891" imgH="431613" progId="">
              <p:embed/>
            </p:oleObj>
          </a:graphicData>
        </a:graphic>
      </p:graphicFrame>
      <p:sp>
        <p:nvSpPr>
          <p:cNvPr id="23" name="Содержимое 2"/>
          <p:cNvSpPr txBox="1">
            <a:spLocks/>
          </p:cNvSpPr>
          <p:nvPr/>
        </p:nvSpPr>
        <p:spPr>
          <a:xfrm>
            <a:off x="152400" y="4114800"/>
            <a:ext cx="8763000" cy="76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US" sz="2400" b="1" dirty="0" err="1" smtClean="0"/>
              <a:t>Qálegen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betten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atırǵan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tıǵızlıǵı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vektorı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aǵımı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anıqlanadı</a:t>
            </a:r>
            <a:endParaRPr lang="ru-RU" sz="2400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228600" y="5715000"/>
            <a:ext cx="37338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4357686" y="4643446"/>
            <a:ext cx="2057400" cy="1143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5614" name="Object 14"/>
          <p:cNvGraphicFramePr>
            <a:graphicFrameLocks noChangeAspect="1"/>
          </p:cNvGraphicFramePr>
          <p:nvPr/>
        </p:nvGraphicFramePr>
        <p:xfrm>
          <a:off x="4429124" y="4714884"/>
          <a:ext cx="1828800" cy="1145512"/>
        </p:xfrm>
        <a:graphic>
          <a:graphicData uri="http://schemas.openxmlformats.org/presentationml/2006/ole">
            <p:oleObj spid="_x0000_s26353" name="Equation" r:id="rId8" imgW="609336" imgH="380835" progId="">
              <p:embed/>
            </p:oleObj>
          </a:graphicData>
        </a:graphic>
      </p:graphicFrame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5616" name="Object 16"/>
          <p:cNvGraphicFramePr>
            <a:graphicFrameLocks noChangeAspect="1"/>
          </p:cNvGraphicFramePr>
          <p:nvPr/>
        </p:nvGraphicFramePr>
        <p:xfrm>
          <a:off x="228600" y="5867400"/>
          <a:ext cx="3672052" cy="990600"/>
        </p:xfrm>
        <a:graphic>
          <a:graphicData uri="http://schemas.openxmlformats.org/presentationml/2006/ole">
            <p:oleObj spid="_x0000_s26354" name="Equation" r:id="rId9" imgW="1435100" imgH="393700" progId="">
              <p:embed/>
            </p:oleObj>
          </a:graphicData>
        </a:graphic>
      </p:graphicFrame>
      <p:sp>
        <p:nvSpPr>
          <p:cNvPr id="31" name="Прямоугольник 30"/>
          <p:cNvSpPr/>
          <p:nvPr/>
        </p:nvSpPr>
        <p:spPr>
          <a:xfrm>
            <a:off x="228600" y="5181600"/>
            <a:ext cx="37338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Úzliksizlik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teńlemesi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32" name="Пятиугольник 31"/>
          <p:cNvSpPr/>
          <p:nvPr/>
        </p:nvSpPr>
        <p:spPr>
          <a:xfrm flipH="1">
            <a:off x="4038600" y="5791200"/>
            <a:ext cx="4876800" cy="1066800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/>
              <a:t>q’ </a:t>
            </a:r>
            <a:r>
              <a:rPr lang="en-US" sz="2400" b="1" dirty="0" err="1" smtClean="0"/>
              <a:t>tuyıq</a:t>
            </a:r>
            <a:r>
              <a:rPr lang="en-US" sz="2400" b="1" dirty="0" smtClean="0"/>
              <a:t> bet </a:t>
            </a:r>
            <a:r>
              <a:rPr lang="en-US" sz="2400" b="1" dirty="0" err="1" smtClean="0"/>
              <a:t>penen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shegaralanǵan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kólemnen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shıǵıp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atırǵan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5635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Toktıń</a:t>
            </a:r>
            <a:r>
              <a:rPr lang="en-US" sz="3200" b="1" dirty="0" smtClean="0">
                <a:solidFill>
                  <a:schemeClr val="tx1"/>
                </a:solidFill>
              </a:rPr>
              <a:t> bar </a:t>
            </a:r>
            <a:r>
              <a:rPr lang="en-US" sz="3200" b="1" dirty="0" err="1" smtClean="0">
                <a:solidFill>
                  <a:schemeClr val="tx1"/>
                </a:solidFill>
              </a:rPr>
              <a:t>bolıw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</a:rPr>
              <a:t>shártleri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638800"/>
          </a:xfrm>
        </p:spPr>
        <p:txBody>
          <a:bodyPr>
            <a:normAutofit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n-US" sz="2400" b="1" i="1" dirty="0" err="1" smtClean="0"/>
              <a:t>Tok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tasıwshılar</a:t>
            </a:r>
            <a:r>
              <a:rPr lang="en-US" sz="2400" b="1" i="1" dirty="0" smtClean="0"/>
              <a:t> – </a:t>
            </a:r>
            <a:r>
              <a:rPr lang="en-US" sz="2400" b="1" dirty="0" err="1" smtClean="0"/>
              <a:t>tártipli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zaryadlanǵan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bólekshelerdiń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barlıǵı</a:t>
            </a:r>
            <a:r>
              <a:rPr lang="en-US" sz="2400" b="1" dirty="0" smtClean="0"/>
              <a:t>.  </a:t>
            </a:r>
            <a:endParaRPr lang="ru-RU" sz="2400" b="1" dirty="0" smtClean="0"/>
          </a:p>
          <a:p>
            <a:pPr marL="514350" lvl="0" indent="-514350" algn="just">
              <a:buFont typeface="+mj-lt"/>
              <a:buAutoNum type="arabicPeriod"/>
            </a:pPr>
            <a:r>
              <a:rPr lang="en-US" sz="2400" b="1" dirty="0" err="1" smtClean="0"/>
              <a:t>Qandayda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usıl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 </a:t>
            </a:r>
            <a:r>
              <a:rPr lang="en-US" sz="2400" b="1" i="1" dirty="0" err="1" smtClean="0"/>
              <a:t>tiklenetuǵın</a:t>
            </a:r>
            <a:r>
              <a:rPr lang="en-US" sz="2400" b="1" i="1" dirty="0" smtClean="0"/>
              <a:t>,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maydannıń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barlıǵı</a:t>
            </a:r>
            <a:r>
              <a:rPr lang="en-US" sz="2400" b="1" dirty="0" smtClean="0"/>
              <a:t>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b="1" dirty="0" err="1" smtClean="0"/>
              <a:t>Shınjırda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úzliksiz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turıwı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Kulon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kúshinen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tısqarı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ayırmasın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emes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– </a:t>
            </a:r>
            <a:r>
              <a:rPr lang="en-US" sz="2400" b="1" i="1" dirty="0" err="1" smtClean="0"/>
              <a:t>elektrge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jat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kúshler</a:t>
            </a:r>
            <a:r>
              <a:rPr lang="en-US" sz="2400" b="1" i="1" dirty="0" smtClean="0"/>
              <a:t> </a:t>
            </a:r>
            <a:r>
              <a:rPr lang="en-US" sz="2400" b="1" dirty="0" smtClean="0"/>
              <a:t>bar </a:t>
            </a:r>
            <a:r>
              <a:rPr lang="en-US" sz="2400" b="1" dirty="0" err="1" smtClean="0"/>
              <a:t>bolıwı</a:t>
            </a:r>
            <a:r>
              <a:rPr lang="en-US" sz="2400" b="1" dirty="0" smtClean="0"/>
              <a:t>. </a:t>
            </a:r>
            <a:endParaRPr lang="en-US" sz="2400" b="1" dirty="0"/>
          </a:p>
          <a:p>
            <a:pPr marL="514350" indent="-514350" algn="just">
              <a:buNone/>
            </a:pPr>
            <a:r>
              <a:rPr lang="uz-Cyrl-UZ" sz="3600" b="1" dirty="0" smtClean="0"/>
              <a:t>	</a:t>
            </a:r>
            <a:r>
              <a:rPr lang="en-US" sz="3600" b="1" dirty="0" smtClean="0"/>
              <a:t>	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derekleri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arqalı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zaryadlarǵa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etiwshi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elektrlik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emes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sırtqı</a:t>
            </a:r>
            <a:r>
              <a:rPr lang="en-US" sz="2400" b="1" i="1" dirty="0" smtClean="0"/>
              <a:t> </a:t>
            </a:r>
            <a:r>
              <a:rPr lang="en-US" sz="2400" b="1" i="1" dirty="0" err="1" smtClean="0"/>
              <a:t>kúshler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en-US" sz="2400" b="1" dirty="0" smtClean="0"/>
              <a:t>. </a:t>
            </a:r>
            <a:endParaRPr lang="ru-RU" sz="2400" b="1" dirty="0" smtClean="0"/>
          </a:p>
          <a:p>
            <a:pPr marL="514350" indent="-514350" algn="ctr">
              <a:buNone/>
            </a:pPr>
            <a:endParaRPr lang="ru-RU" sz="2800" b="1" dirty="0" smtClean="0"/>
          </a:p>
          <a:p>
            <a:pPr marL="514350" indent="-514350">
              <a:buNone/>
            </a:pPr>
            <a:endParaRPr lang="ru-RU" sz="2600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4267200" cy="7921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tx1"/>
                </a:solidFill>
              </a:rPr>
              <a:t>Tok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derekleri</a:t>
            </a:r>
            <a:endParaRPr lang="ru-RU" sz="3600" b="1" dirty="0">
              <a:solidFill>
                <a:schemeClr val="tx1"/>
              </a:solidFill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228600" y="990600"/>
            <a:ext cx="4419600" cy="3505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err="1" smtClean="0"/>
              <a:t>Sırtqı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payda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etken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tásirinde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deregi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ishinde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zaryadları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elektrostatikalıq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maydan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kúshlerine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qarsı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háreketlenedi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shınjırdıń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ushlarında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potenciallar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ayırması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táminlenip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turadı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nátiyjede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shınjırda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turaqlı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tokı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aǵadı</a:t>
            </a:r>
            <a:r>
              <a:rPr lang="en-US" sz="2400" b="1" dirty="0" smtClean="0"/>
              <a:t>.</a:t>
            </a:r>
            <a:endParaRPr lang="ru-RU" sz="2400" b="1" dirty="0" smtClean="0"/>
          </a:p>
        </p:txBody>
      </p:sp>
      <p:pic>
        <p:nvPicPr>
          <p:cNvPr id="9" name="Picture 3" descr="D:\АНИМАЦИИ\РИСУНКИ_2\{F1C6F1A1-FDAE-4F55-9DAF-18713631B7C2}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28600"/>
            <a:ext cx="41148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Содержимое 2"/>
          <p:cNvSpPr txBox="1">
            <a:spLocks/>
          </p:cNvSpPr>
          <p:nvPr/>
        </p:nvSpPr>
        <p:spPr>
          <a:xfrm>
            <a:off x="4800600" y="3886200"/>
            <a:ext cx="4114800" cy="266700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Ximiyalıq</a:t>
            </a:r>
            <a:r>
              <a:rPr kumimoji="0" lang="en-US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energiya</a:t>
            </a:r>
            <a:r>
              <a:rPr kumimoji="0" lang="en-US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esabınan</a:t>
            </a:r>
            <a:r>
              <a:rPr kumimoji="0" lang="en-US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elektr</a:t>
            </a:r>
            <a:r>
              <a:rPr kumimoji="0" lang="en-US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energiyası</a:t>
            </a:r>
            <a:r>
              <a:rPr kumimoji="0" lang="en-US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deregi</a:t>
            </a:r>
            <a:r>
              <a:rPr kumimoji="0" lang="en-US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bolatuǵın</a:t>
            </a:r>
            <a:r>
              <a:rPr kumimoji="0" lang="en-US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qurılmalar</a:t>
            </a:r>
            <a:r>
              <a:rPr kumimoji="0" lang="en-US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galvanikalıq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elementler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</a:t>
            </a:r>
            <a:r>
              <a:rPr kumimoji="0" lang="en-US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ataladı</a:t>
            </a:r>
            <a:r>
              <a:rPr kumimoji="0" lang="en-US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endParaRPr kumimoji="0" lang="ru-RU" sz="2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Содержимое 2"/>
          <p:cNvSpPr txBox="1">
            <a:spLocks/>
          </p:cNvSpPr>
          <p:nvPr/>
        </p:nvSpPr>
        <p:spPr>
          <a:xfrm>
            <a:off x="228600" y="4648200"/>
            <a:ext cx="4419600" cy="190500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err="1" smtClean="0"/>
              <a:t>Tok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ótkiziw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ushın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elektr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energiyası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deregi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bolatuǵın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qurılmalar</a:t>
            </a:r>
            <a:r>
              <a:rPr lang="en-US" sz="2400" b="1" dirty="0" smtClean="0"/>
              <a:t> </a:t>
            </a:r>
            <a:r>
              <a:rPr lang="en-US" sz="2400" b="1" i="1" dirty="0" err="1" smtClean="0"/>
              <a:t>akkumulyatorlar</a:t>
            </a:r>
            <a:r>
              <a:rPr lang="en-US" sz="2400" b="1" i="1" dirty="0" smtClean="0"/>
              <a:t> </a:t>
            </a:r>
            <a:r>
              <a:rPr lang="en-US" sz="2400" b="1" dirty="0" err="1" smtClean="0"/>
              <a:t>dep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ataladı</a:t>
            </a:r>
            <a:r>
              <a:rPr lang="ru-RU" sz="2400" b="1" dirty="0" smtClean="0"/>
              <a:t>.</a:t>
            </a:r>
            <a:endParaRPr kumimoji="0" lang="ru-RU" sz="2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rot="16200000" flipH="1">
            <a:off x="6591300" y="3086100"/>
            <a:ext cx="1143000" cy="45720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rot="5400000">
            <a:off x="3771900" y="2705100"/>
            <a:ext cx="2438400" cy="129540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FOLDER" val="D:\МКЛ_11\ЛЕКЦИЯ 9\видеолекция 8\"/>
  <p:tag name="ISPRING_UUID" val="{EF56341A-FE87-4E79-AB85-683945D39153}"/>
  <p:tag name="ISPRING_ULTRA_SCORM_DURATION" val="3600"/>
  <p:tag name="ISPRING_ULTRA_SCORM_SLIDE_COUNT" val="38"/>
  <p:tag name="ISPRING_SCORM_RATE_SLIDES" val="0"/>
  <p:tag name="ISPRING_SCORM_RATE_QUIZZES" val="0"/>
  <p:tag name="ISPRING_SCORM_PASSING_SCORE" val="0.0000000000"/>
  <p:tag name="ISPRING_RESOURCE_PATHS_HASH_2" val="e514e9f5ae66a5871639f261f03e1b6ccdafa5a"/>
</p:tagLst>
</file>

<file path=ppt/theme/theme1.xml><?xml version="1.0" encoding="utf-8"?>
<a:theme xmlns:a="http://schemas.openxmlformats.org/drawingml/2006/main" name="Office Theme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4079</TotalTime>
  <Words>1369</Words>
  <Application>Microsoft Office PowerPoint</Application>
  <PresentationFormat>Экран (4:3)</PresentationFormat>
  <Paragraphs>302</Paragraphs>
  <Slides>45</Slides>
  <Notes>40</Notes>
  <HiddenSlides>0</HiddenSlides>
  <MMClips>0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8" baseType="lpstr">
      <vt:lpstr>Office Theme</vt:lpstr>
      <vt:lpstr>1_Office Theme</vt:lpstr>
      <vt:lpstr>Equation</vt:lpstr>
      <vt:lpstr>ELEKTROMAGNETIZM </vt:lpstr>
      <vt:lpstr>ELEKTROMAGNETIZM</vt:lpstr>
      <vt:lpstr>Слайд 3</vt:lpstr>
      <vt:lpstr>Lekciya rejesi</vt:lpstr>
      <vt:lpstr>Elektr tokı</vt:lpstr>
      <vt:lpstr>Tok kúshiniń birligi</vt:lpstr>
      <vt:lpstr>Tok kúshi tıǵızlıǵı</vt:lpstr>
      <vt:lpstr>Toktıń bar bolıw shártleri</vt:lpstr>
      <vt:lpstr>Tok derekleri</vt:lpstr>
      <vt:lpstr>Tok tásiri</vt:lpstr>
      <vt:lpstr>Elektr qozǵawshı kúsh (EQK)</vt:lpstr>
      <vt:lpstr>Elektr qozǵawshı kúsh (EQK)</vt:lpstr>
      <vt:lpstr>Слайд 13</vt:lpstr>
      <vt:lpstr>Kernew</vt:lpstr>
      <vt:lpstr>Salıstırmalı qarsılıq</vt:lpstr>
      <vt:lpstr>Shınjırdıń bir bólimi ushın Om nızamı</vt:lpstr>
      <vt:lpstr>Bir tekli bolmaǵan shınjırdıń bólimi ushın  Om nızamı</vt:lpstr>
      <vt:lpstr>Om nızamınıń jeke halları</vt:lpstr>
      <vt:lpstr>Слайд 19</vt:lpstr>
      <vt:lpstr>Слайд 20</vt:lpstr>
      <vt:lpstr>Слайд 21</vt:lpstr>
      <vt:lpstr>Toktıń atqarǵan jumısı</vt:lpstr>
      <vt:lpstr>Djoul – Lenc nızamı</vt:lpstr>
      <vt:lpstr>Слайд 24</vt:lpstr>
      <vt:lpstr>Слайд 25</vt:lpstr>
      <vt:lpstr> Tolmen hám Papaleksi tájiriybeleri</vt:lpstr>
      <vt:lpstr>Ótkizgishlerdiń volt – amper xarakteristikası</vt:lpstr>
      <vt:lpstr>Qarsılıqlardı izbe-iz jalǵaw</vt:lpstr>
      <vt:lpstr>Qarsılıqlardı parallel jalǵaw</vt:lpstr>
      <vt:lpstr>Gazlarda elektr tokı</vt:lpstr>
      <vt:lpstr>Слайд 31</vt:lpstr>
      <vt:lpstr>Gaz razryadınıń volt – amper xarakteristikası</vt:lpstr>
      <vt:lpstr>Óz betinshe bolmaǵan gaz razryadı</vt:lpstr>
      <vt:lpstr>Óz betinshe gaz razryadı</vt:lpstr>
      <vt:lpstr>Elektronlardıń atomlar menen urılıwındaǵı ionlasıwı</vt:lpstr>
      <vt:lpstr>Katodtan elektronlardıń emissiyası</vt:lpstr>
      <vt:lpstr>Óz betinshe razryadlardıń túrleri</vt:lpstr>
      <vt:lpstr>Слайд 38</vt:lpstr>
      <vt:lpstr>Plazma</vt:lpstr>
      <vt:lpstr>PAYDALANÍLǴAN ÁDEBIYAТLAR</vt:lpstr>
      <vt:lpstr>Слайд 41</vt:lpstr>
      <vt:lpstr>PEDAGOGIKALÍQ DÁSTÚRIY QURALLAR</vt:lpstr>
      <vt:lpstr>PEDAGOGIKALÍQ DÁSTÚRIY QURALLAR</vt:lpstr>
      <vt:lpstr>PEDAGOGIKALÍQ DÁSTÚRIY QURALLAR</vt:lpstr>
      <vt:lpstr>PEDAGOGIKALÍQ DÁSTÚRIY QURALLAR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</dc:title>
  <dc:creator>Physics</dc:creator>
  <cp:lastModifiedBy>User</cp:lastModifiedBy>
  <cp:revision>551</cp:revision>
  <dcterms:modified xsi:type="dcterms:W3CDTF">2005-12-28T20:10:25Z</dcterms:modified>
</cp:coreProperties>
</file>